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5" r:id="rId2"/>
    <p:sldId id="286" r:id="rId3"/>
    <p:sldId id="307" r:id="rId4"/>
    <p:sldId id="345" r:id="rId5"/>
    <p:sldId id="346" r:id="rId6"/>
    <p:sldId id="340" r:id="rId7"/>
    <p:sldId id="341" r:id="rId8"/>
    <p:sldId id="342" r:id="rId9"/>
    <p:sldId id="343" r:id="rId10"/>
    <p:sldId id="344" r:id="rId11"/>
    <p:sldId id="309" r:id="rId12"/>
    <p:sldId id="310" r:id="rId13"/>
    <p:sldId id="322" r:id="rId14"/>
    <p:sldId id="323" r:id="rId15"/>
    <p:sldId id="324" r:id="rId16"/>
    <p:sldId id="325" r:id="rId17"/>
    <p:sldId id="326" r:id="rId18"/>
    <p:sldId id="327" r:id="rId19"/>
    <p:sldId id="328" r:id="rId20"/>
    <p:sldId id="329" r:id="rId21"/>
    <p:sldId id="330" r:id="rId22"/>
    <p:sldId id="315" r:id="rId23"/>
    <p:sldId id="321" r:id="rId24"/>
    <p:sldId id="338" r:id="rId25"/>
    <p:sldId id="333" r:id="rId26"/>
    <p:sldId id="339" r:id="rId27"/>
    <p:sldId id="335" r:id="rId28"/>
    <p:sldId id="2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7743" autoAdjust="0"/>
    <p:restoredTop sz="94660"/>
  </p:normalViewPr>
  <p:slideViewPr>
    <p:cSldViewPr snapToGrid="0">
      <p:cViewPr varScale="1">
        <p:scale>
          <a:sx n="69" d="100"/>
          <a:sy n="69" d="100"/>
        </p:scale>
        <p:origin x="-162"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6BFB1-1785-4801-8058-2263D315EBF6}"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IN"/>
        </a:p>
      </dgm:t>
    </dgm:pt>
    <dgm:pt modelId="{8FF6E3F9-4074-42A3-AE02-56088869034C}">
      <dgm:prSet phldrT="[Text]" custT="1"/>
      <dgm:spPr/>
      <dgm:t>
        <a:bodyPr/>
        <a:lstStyle/>
        <a:p>
          <a:pPr algn="just"/>
          <a:r>
            <a:rPr lang="en-US" sz="2200" dirty="0" smtClean="0"/>
            <a:t>Online application for conversion , Mutation and NOC for GA residential lease plots.</a:t>
          </a:r>
          <a:endParaRPr lang="en-IN" sz="2200" b="0" dirty="0">
            <a:latin typeface="Calibri" panose="020F0502020204030204" pitchFamily="34" charset="0"/>
            <a:cs typeface="Calibri" panose="020F0502020204030204" pitchFamily="34" charset="0"/>
          </a:endParaRPr>
        </a:p>
      </dgm:t>
    </dgm:pt>
    <dgm:pt modelId="{177E98FE-9F79-4BF8-8E40-60BE10887319}" type="parTrans" cxnId="{F94AF7D9-5718-4D1F-B3A1-A21F2438C835}">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A197C77A-37D9-45E9-AAD6-E9C43C4E9325}" type="sibTrans" cxnId="{F94AF7D9-5718-4D1F-B3A1-A21F2438C835}">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A850EEF8-BB75-4F1A-A390-4B45FC44F134}">
      <dgm:prSet phldrT="[Text]" custT="1"/>
      <dgm:spPr/>
      <dgm:t>
        <a:bodyPr/>
        <a:lstStyle/>
        <a:p>
          <a:pPr algn="just"/>
          <a:r>
            <a:rPr lang="en-US" sz="2200" dirty="0" smtClean="0"/>
            <a:t>Receipt of acknowledgement through SMS</a:t>
          </a:r>
          <a:endParaRPr lang="en-IN" sz="2200" b="0" dirty="0">
            <a:latin typeface="Calibri" panose="020F0502020204030204" pitchFamily="34" charset="0"/>
            <a:cs typeface="Calibri" panose="020F0502020204030204" pitchFamily="34" charset="0"/>
          </a:endParaRPr>
        </a:p>
      </dgm:t>
    </dgm:pt>
    <dgm:pt modelId="{126013B7-AC8D-4E13-96C5-C45350C95789}" type="parTrans" cxnId="{56FB31DC-F5D9-45D3-81A7-4A6386329472}">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1A3A07CE-74CF-48B7-BAF4-17590785625E}" type="sibTrans" cxnId="{56FB31DC-F5D9-45D3-81A7-4A6386329472}">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59803974-AED1-4329-AB2C-02BC1BA33AA5}">
      <dgm:prSet phldrT="[Text]" custT="1"/>
      <dgm:spPr/>
      <dgm:t>
        <a:bodyPr/>
        <a:lstStyle/>
        <a:p>
          <a:pPr algn="just"/>
          <a:r>
            <a:rPr lang="en-GB" sz="2200" b="0" baseline="0" dirty="0" smtClean="0"/>
            <a:t>Digitalized the land records for smooth communication</a:t>
          </a:r>
          <a:endParaRPr lang="en-IN" sz="2200" b="0" dirty="0">
            <a:latin typeface="Calibri" panose="020F0502020204030204" pitchFamily="34" charset="0"/>
            <a:cs typeface="Calibri" panose="020F0502020204030204" pitchFamily="34" charset="0"/>
          </a:endParaRPr>
        </a:p>
      </dgm:t>
    </dgm:pt>
    <dgm:pt modelId="{3040EAA8-DA22-4737-95E0-E1F1289D68AF}" type="parTrans" cxnId="{F5A2234A-22FE-4098-882D-1A7E186A42D0}">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8E2FC259-819A-46D1-8A46-B6387470F32D}" type="sibTrans" cxnId="{F5A2234A-22FE-4098-882D-1A7E186A42D0}">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741AA325-B743-4782-BA5C-6E603DB6701C}">
      <dgm:prSet custT="1"/>
      <dgm:spPr/>
      <dgm:t>
        <a:bodyPr/>
        <a:lstStyle/>
        <a:p>
          <a:pPr algn="just"/>
          <a:r>
            <a:rPr lang="en-US" sz="2200" baseline="0" dirty="0" smtClean="0"/>
            <a:t>Deliver the service to the citizen within the ORTPSA notified time frame.</a:t>
          </a:r>
          <a:endParaRPr lang="en-IN" sz="2200" baseline="0" dirty="0"/>
        </a:p>
      </dgm:t>
    </dgm:pt>
    <dgm:pt modelId="{C3F6F4E2-9B62-48EC-B346-936CE130A304}" type="parTrans" cxnId="{0A05F370-F5DD-446B-8DD1-C10D9476C51B}">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653BC2D6-AA8D-4198-A6EB-D77060029DA4}" type="sibTrans" cxnId="{0A05F370-F5DD-446B-8DD1-C10D9476C51B}">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FD6184DC-6D22-43E9-82F8-E24C6337AC05}">
      <dgm:prSet custT="1"/>
      <dgm:spPr/>
      <dgm:t>
        <a:bodyPr/>
        <a:lstStyle/>
        <a:p>
          <a:pPr algn="just"/>
          <a:r>
            <a:rPr lang="en-US" sz="2200" dirty="0" smtClean="0"/>
            <a:t>Intimation for deposition of conversion fees through SMS</a:t>
          </a:r>
          <a:endParaRPr lang="en-IN" sz="2200" b="0" dirty="0">
            <a:latin typeface="Calibri" panose="020F0502020204030204" pitchFamily="34" charset="0"/>
            <a:cs typeface="Calibri" panose="020F0502020204030204" pitchFamily="34" charset="0"/>
          </a:endParaRPr>
        </a:p>
      </dgm:t>
    </dgm:pt>
    <dgm:pt modelId="{6C66D98E-D466-4350-B768-5D4817E87F1F}" type="parTrans" cxnId="{D1CF7263-8E6A-46B3-9F6A-3C14EE4C48BD}">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CC76929E-CCDC-4E15-B6E8-A7B1E41966E7}" type="sibTrans" cxnId="{D1CF7263-8E6A-46B3-9F6A-3C14EE4C48BD}">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DF937D1F-AC17-48FD-A380-98E74CA676AC}">
      <dgm:prSet custT="1"/>
      <dgm:spPr/>
      <dgm:t>
        <a:bodyPr/>
        <a:lstStyle/>
        <a:p>
          <a:pPr algn="just"/>
          <a:r>
            <a:rPr lang="en-US" sz="2200" dirty="0" smtClean="0"/>
            <a:t>Online tracking of application</a:t>
          </a:r>
          <a:endParaRPr lang="en-IN" sz="2200" b="0" dirty="0">
            <a:latin typeface="Calibri" panose="020F0502020204030204" pitchFamily="34" charset="0"/>
            <a:cs typeface="Calibri" panose="020F0502020204030204" pitchFamily="34" charset="0"/>
          </a:endParaRPr>
        </a:p>
      </dgm:t>
    </dgm:pt>
    <dgm:pt modelId="{14BAB2D6-ADEA-4D6B-B6FE-90FA070B30B5}" type="parTrans" cxnId="{205EB47B-C1D7-48B7-A163-5073A15741BF}">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58615000-5580-4C2B-B1CF-A33EBEE12185}" type="sibTrans" cxnId="{205EB47B-C1D7-48B7-A163-5073A15741BF}">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08C220CA-84F9-41A0-A9D6-11B15FC52A44}" type="pres">
      <dgm:prSet presAssocID="{1066BFB1-1785-4801-8058-2263D315EBF6}" presName="linear" presStyleCnt="0">
        <dgm:presLayoutVars>
          <dgm:dir/>
          <dgm:animLvl val="lvl"/>
          <dgm:resizeHandles val="exact"/>
        </dgm:presLayoutVars>
      </dgm:prSet>
      <dgm:spPr/>
      <dgm:t>
        <a:bodyPr/>
        <a:lstStyle/>
        <a:p>
          <a:endParaRPr lang="en-IN"/>
        </a:p>
      </dgm:t>
    </dgm:pt>
    <dgm:pt modelId="{4CBA5D42-4B31-4F8C-94C6-9B871D6C7F17}" type="pres">
      <dgm:prSet presAssocID="{8FF6E3F9-4074-42A3-AE02-56088869034C}" presName="parentLin" presStyleCnt="0"/>
      <dgm:spPr/>
    </dgm:pt>
    <dgm:pt modelId="{67C33688-615E-4904-9F4D-15D98EBF23ED}" type="pres">
      <dgm:prSet presAssocID="{8FF6E3F9-4074-42A3-AE02-56088869034C}" presName="parentLeftMargin" presStyleLbl="node1" presStyleIdx="0" presStyleCnt="6"/>
      <dgm:spPr/>
      <dgm:t>
        <a:bodyPr/>
        <a:lstStyle/>
        <a:p>
          <a:endParaRPr lang="en-IN"/>
        </a:p>
      </dgm:t>
    </dgm:pt>
    <dgm:pt modelId="{D69B724B-AFBD-4700-BD44-4B011842F154}" type="pres">
      <dgm:prSet presAssocID="{8FF6E3F9-4074-42A3-AE02-56088869034C}" presName="parentText" presStyleLbl="node1" presStyleIdx="0" presStyleCnt="6" custScaleX="127410" custScaleY="149437" custLinFactNeighborX="40" custLinFactNeighborY="-3159">
        <dgm:presLayoutVars>
          <dgm:chMax val="0"/>
          <dgm:bulletEnabled val="1"/>
        </dgm:presLayoutVars>
      </dgm:prSet>
      <dgm:spPr/>
      <dgm:t>
        <a:bodyPr/>
        <a:lstStyle/>
        <a:p>
          <a:endParaRPr lang="en-IN"/>
        </a:p>
      </dgm:t>
    </dgm:pt>
    <dgm:pt modelId="{C94B3EB7-9D6D-4F70-87FD-C3776AA7626E}" type="pres">
      <dgm:prSet presAssocID="{8FF6E3F9-4074-42A3-AE02-56088869034C}" presName="negativeSpace" presStyleCnt="0"/>
      <dgm:spPr/>
    </dgm:pt>
    <dgm:pt modelId="{9301324B-E0FF-4112-A2BD-C2A435909A69}" type="pres">
      <dgm:prSet presAssocID="{8FF6E3F9-4074-42A3-AE02-56088869034C}" presName="childText" presStyleLbl="conFgAcc1" presStyleIdx="0" presStyleCnt="6">
        <dgm:presLayoutVars>
          <dgm:bulletEnabled val="1"/>
        </dgm:presLayoutVars>
      </dgm:prSet>
      <dgm:spPr/>
    </dgm:pt>
    <dgm:pt modelId="{F2A303A5-0EB5-4906-99C6-846FC9FFF743}" type="pres">
      <dgm:prSet presAssocID="{A197C77A-37D9-45E9-AAD6-E9C43C4E9325}" presName="spaceBetweenRectangles" presStyleCnt="0"/>
      <dgm:spPr/>
    </dgm:pt>
    <dgm:pt modelId="{8D173251-E33A-44FA-AC69-40DC024B851E}" type="pres">
      <dgm:prSet presAssocID="{A850EEF8-BB75-4F1A-A390-4B45FC44F134}" presName="parentLin" presStyleCnt="0"/>
      <dgm:spPr/>
    </dgm:pt>
    <dgm:pt modelId="{427D34EC-B979-451A-B185-F5E7382BC9D1}" type="pres">
      <dgm:prSet presAssocID="{A850EEF8-BB75-4F1A-A390-4B45FC44F134}" presName="parentLeftMargin" presStyleLbl="node1" presStyleIdx="0" presStyleCnt="6"/>
      <dgm:spPr/>
      <dgm:t>
        <a:bodyPr/>
        <a:lstStyle/>
        <a:p>
          <a:endParaRPr lang="en-IN"/>
        </a:p>
      </dgm:t>
    </dgm:pt>
    <dgm:pt modelId="{F8ADCFE1-FD1F-4D56-9333-D4519D88D327}" type="pres">
      <dgm:prSet presAssocID="{A850EEF8-BB75-4F1A-A390-4B45FC44F134}" presName="parentText" presStyleLbl="node1" presStyleIdx="1" presStyleCnt="6" custScaleX="127634" custScaleY="149437" custLinFactNeighborX="42" custLinFactNeighborY="-4644">
        <dgm:presLayoutVars>
          <dgm:chMax val="0"/>
          <dgm:bulletEnabled val="1"/>
        </dgm:presLayoutVars>
      </dgm:prSet>
      <dgm:spPr/>
      <dgm:t>
        <a:bodyPr/>
        <a:lstStyle/>
        <a:p>
          <a:endParaRPr lang="en-IN"/>
        </a:p>
      </dgm:t>
    </dgm:pt>
    <dgm:pt modelId="{363B8699-A573-4D3F-BBD2-24E88B0A48CE}" type="pres">
      <dgm:prSet presAssocID="{A850EEF8-BB75-4F1A-A390-4B45FC44F134}" presName="negativeSpace" presStyleCnt="0"/>
      <dgm:spPr/>
    </dgm:pt>
    <dgm:pt modelId="{F27023E0-7372-4EAF-A5DB-4C69B64EC18E}" type="pres">
      <dgm:prSet presAssocID="{A850EEF8-BB75-4F1A-A390-4B45FC44F134}" presName="childText" presStyleLbl="conFgAcc1" presStyleIdx="1" presStyleCnt="6">
        <dgm:presLayoutVars>
          <dgm:bulletEnabled val="1"/>
        </dgm:presLayoutVars>
      </dgm:prSet>
      <dgm:spPr/>
    </dgm:pt>
    <dgm:pt modelId="{0A17CC6C-706B-4B2E-9097-BFC442E079E9}" type="pres">
      <dgm:prSet presAssocID="{1A3A07CE-74CF-48B7-BAF4-17590785625E}" presName="spaceBetweenRectangles" presStyleCnt="0"/>
      <dgm:spPr/>
    </dgm:pt>
    <dgm:pt modelId="{502FF8E7-4E79-4CB2-B458-B0C126F12B63}" type="pres">
      <dgm:prSet presAssocID="{DF937D1F-AC17-48FD-A380-98E74CA676AC}" presName="parentLin" presStyleCnt="0"/>
      <dgm:spPr/>
    </dgm:pt>
    <dgm:pt modelId="{38DD5D69-0534-4EC4-B81E-5E5901572BEB}" type="pres">
      <dgm:prSet presAssocID="{DF937D1F-AC17-48FD-A380-98E74CA676AC}" presName="parentLeftMargin" presStyleLbl="node1" presStyleIdx="1" presStyleCnt="6"/>
      <dgm:spPr/>
      <dgm:t>
        <a:bodyPr/>
        <a:lstStyle/>
        <a:p>
          <a:endParaRPr lang="en-IN"/>
        </a:p>
      </dgm:t>
    </dgm:pt>
    <dgm:pt modelId="{36152D63-505A-4CE4-A056-FADA5A6B0C15}" type="pres">
      <dgm:prSet presAssocID="{DF937D1F-AC17-48FD-A380-98E74CA676AC}" presName="parentText" presStyleLbl="node1" presStyleIdx="2" presStyleCnt="6" custScaleX="128106" custScaleY="131076" custLinFactNeighborX="43">
        <dgm:presLayoutVars>
          <dgm:chMax val="0"/>
          <dgm:bulletEnabled val="1"/>
        </dgm:presLayoutVars>
      </dgm:prSet>
      <dgm:spPr/>
      <dgm:t>
        <a:bodyPr/>
        <a:lstStyle/>
        <a:p>
          <a:endParaRPr lang="en-IN"/>
        </a:p>
      </dgm:t>
    </dgm:pt>
    <dgm:pt modelId="{EE483CCA-13E5-4B52-9E4D-D5A208BB9A29}" type="pres">
      <dgm:prSet presAssocID="{DF937D1F-AC17-48FD-A380-98E74CA676AC}" presName="negativeSpace" presStyleCnt="0"/>
      <dgm:spPr/>
    </dgm:pt>
    <dgm:pt modelId="{CB2619D3-21D7-4E59-AC31-CAC3DC64D988}" type="pres">
      <dgm:prSet presAssocID="{DF937D1F-AC17-48FD-A380-98E74CA676AC}" presName="childText" presStyleLbl="conFgAcc1" presStyleIdx="2" presStyleCnt="6">
        <dgm:presLayoutVars>
          <dgm:bulletEnabled val="1"/>
        </dgm:presLayoutVars>
      </dgm:prSet>
      <dgm:spPr/>
    </dgm:pt>
    <dgm:pt modelId="{1D9A36A3-94A5-4FAC-B068-45496FCC2D63}" type="pres">
      <dgm:prSet presAssocID="{58615000-5580-4C2B-B1CF-A33EBEE12185}" presName="spaceBetweenRectangles" presStyleCnt="0"/>
      <dgm:spPr/>
    </dgm:pt>
    <dgm:pt modelId="{7ED810E6-2FDC-4D86-9870-0B258ADF15A5}" type="pres">
      <dgm:prSet presAssocID="{FD6184DC-6D22-43E9-82F8-E24C6337AC05}" presName="parentLin" presStyleCnt="0"/>
      <dgm:spPr/>
    </dgm:pt>
    <dgm:pt modelId="{DD44D615-07DD-48D6-B50C-E3D0F09785C9}" type="pres">
      <dgm:prSet presAssocID="{FD6184DC-6D22-43E9-82F8-E24C6337AC05}" presName="parentLeftMargin" presStyleLbl="node1" presStyleIdx="2" presStyleCnt="6"/>
      <dgm:spPr/>
      <dgm:t>
        <a:bodyPr/>
        <a:lstStyle/>
        <a:p>
          <a:endParaRPr lang="en-IN"/>
        </a:p>
      </dgm:t>
    </dgm:pt>
    <dgm:pt modelId="{11C312BE-0AE5-4BEB-9C25-3807C92C8D8C}" type="pres">
      <dgm:prSet presAssocID="{FD6184DC-6D22-43E9-82F8-E24C6337AC05}" presName="parentText" presStyleLbl="node1" presStyleIdx="3" presStyleCnt="6" custScaleX="127877" custScaleY="143068">
        <dgm:presLayoutVars>
          <dgm:chMax val="0"/>
          <dgm:bulletEnabled val="1"/>
        </dgm:presLayoutVars>
      </dgm:prSet>
      <dgm:spPr/>
      <dgm:t>
        <a:bodyPr/>
        <a:lstStyle/>
        <a:p>
          <a:endParaRPr lang="en-IN"/>
        </a:p>
      </dgm:t>
    </dgm:pt>
    <dgm:pt modelId="{CA9E8143-AD60-4697-9081-0F3148664E4A}" type="pres">
      <dgm:prSet presAssocID="{FD6184DC-6D22-43E9-82F8-E24C6337AC05}" presName="negativeSpace" presStyleCnt="0"/>
      <dgm:spPr/>
    </dgm:pt>
    <dgm:pt modelId="{C44A81D3-CE3C-491A-9B88-204EB59BF3E6}" type="pres">
      <dgm:prSet presAssocID="{FD6184DC-6D22-43E9-82F8-E24C6337AC05}" presName="childText" presStyleLbl="conFgAcc1" presStyleIdx="3" presStyleCnt="6">
        <dgm:presLayoutVars>
          <dgm:bulletEnabled val="1"/>
        </dgm:presLayoutVars>
      </dgm:prSet>
      <dgm:spPr/>
    </dgm:pt>
    <dgm:pt modelId="{C52C8F4C-B074-4C43-96A6-0E0E0CAE4AA8}" type="pres">
      <dgm:prSet presAssocID="{CC76929E-CCDC-4E15-B6E8-A7B1E41966E7}" presName="spaceBetweenRectangles" presStyleCnt="0"/>
      <dgm:spPr/>
    </dgm:pt>
    <dgm:pt modelId="{0EFCC475-1BE7-43E8-89F8-6F7AD14D6253}" type="pres">
      <dgm:prSet presAssocID="{59803974-AED1-4329-AB2C-02BC1BA33AA5}" presName="parentLin" presStyleCnt="0"/>
      <dgm:spPr/>
    </dgm:pt>
    <dgm:pt modelId="{77026667-7E2C-435E-BFE4-E3FDD351FBC5}" type="pres">
      <dgm:prSet presAssocID="{59803974-AED1-4329-AB2C-02BC1BA33AA5}" presName="parentLeftMargin" presStyleLbl="node1" presStyleIdx="3" presStyleCnt="6"/>
      <dgm:spPr/>
      <dgm:t>
        <a:bodyPr/>
        <a:lstStyle/>
        <a:p>
          <a:endParaRPr lang="en-IN"/>
        </a:p>
      </dgm:t>
    </dgm:pt>
    <dgm:pt modelId="{CDDBF5B9-ADD9-4302-8D6B-5EF5D46128B6}" type="pres">
      <dgm:prSet presAssocID="{59803974-AED1-4329-AB2C-02BC1BA33AA5}" presName="parentText" presStyleLbl="node1" presStyleIdx="4" presStyleCnt="6" custScaleX="127973" custScaleY="151591">
        <dgm:presLayoutVars>
          <dgm:chMax val="0"/>
          <dgm:bulletEnabled val="1"/>
        </dgm:presLayoutVars>
      </dgm:prSet>
      <dgm:spPr/>
      <dgm:t>
        <a:bodyPr/>
        <a:lstStyle/>
        <a:p>
          <a:endParaRPr lang="en-IN"/>
        </a:p>
      </dgm:t>
    </dgm:pt>
    <dgm:pt modelId="{99B1696D-B966-4BFF-A961-9BFE6BD909BC}" type="pres">
      <dgm:prSet presAssocID="{59803974-AED1-4329-AB2C-02BC1BA33AA5}" presName="negativeSpace" presStyleCnt="0"/>
      <dgm:spPr/>
    </dgm:pt>
    <dgm:pt modelId="{C29881A0-4961-4707-B714-6F0AFC030DD9}" type="pres">
      <dgm:prSet presAssocID="{59803974-AED1-4329-AB2C-02BC1BA33AA5}" presName="childText" presStyleLbl="conFgAcc1" presStyleIdx="4" presStyleCnt="6" custLinFactNeighborX="403">
        <dgm:presLayoutVars>
          <dgm:bulletEnabled val="1"/>
        </dgm:presLayoutVars>
      </dgm:prSet>
      <dgm:spPr/>
    </dgm:pt>
    <dgm:pt modelId="{592E88E2-49AA-41CE-8D5D-21857F00D74B}" type="pres">
      <dgm:prSet presAssocID="{8E2FC259-819A-46D1-8A46-B6387470F32D}" presName="spaceBetweenRectangles" presStyleCnt="0"/>
      <dgm:spPr/>
    </dgm:pt>
    <dgm:pt modelId="{82913196-87A3-4470-9C4B-2F975A4E70EA}" type="pres">
      <dgm:prSet presAssocID="{741AA325-B743-4782-BA5C-6E603DB6701C}" presName="parentLin" presStyleCnt="0"/>
      <dgm:spPr/>
    </dgm:pt>
    <dgm:pt modelId="{69F37232-16F5-4FA7-9BAC-96214C6511A6}" type="pres">
      <dgm:prSet presAssocID="{741AA325-B743-4782-BA5C-6E603DB6701C}" presName="parentLeftMargin" presStyleLbl="node1" presStyleIdx="4" presStyleCnt="6"/>
      <dgm:spPr/>
      <dgm:t>
        <a:bodyPr/>
        <a:lstStyle/>
        <a:p>
          <a:endParaRPr lang="en-IN"/>
        </a:p>
      </dgm:t>
    </dgm:pt>
    <dgm:pt modelId="{A0C62651-1AB4-44FB-BA93-809098F0806F}" type="pres">
      <dgm:prSet presAssocID="{741AA325-B743-4782-BA5C-6E603DB6701C}" presName="parentText" presStyleLbl="node1" presStyleIdx="5" presStyleCnt="6" custScaleX="126733" custScaleY="129635">
        <dgm:presLayoutVars>
          <dgm:chMax val="0"/>
          <dgm:bulletEnabled val="1"/>
        </dgm:presLayoutVars>
      </dgm:prSet>
      <dgm:spPr/>
      <dgm:t>
        <a:bodyPr/>
        <a:lstStyle/>
        <a:p>
          <a:endParaRPr lang="en-IN"/>
        </a:p>
      </dgm:t>
    </dgm:pt>
    <dgm:pt modelId="{9BD61B4D-11B7-4D82-AAFF-FB09A3B5256B}" type="pres">
      <dgm:prSet presAssocID="{741AA325-B743-4782-BA5C-6E603DB6701C}" presName="negativeSpace" presStyleCnt="0"/>
      <dgm:spPr/>
    </dgm:pt>
    <dgm:pt modelId="{1D013B73-7873-4249-B411-80FD6D6EDF9D}" type="pres">
      <dgm:prSet presAssocID="{741AA325-B743-4782-BA5C-6E603DB6701C}" presName="childText" presStyleLbl="conFgAcc1" presStyleIdx="5" presStyleCnt="6">
        <dgm:presLayoutVars>
          <dgm:bulletEnabled val="1"/>
        </dgm:presLayoutVars>
      </dgm:prSet>
      <dgm:spPr/>
    </dgm:pt>
  </dgm:ptLst>
  <dgm:cxnLst>
    <dgm:cxn modelId="{56FB31DC-F5D9-45D3-81A7-4A6386329472}" srcId="{1066BFB1-1785-4801-8058-2263D315EBF6}" destId="{A850EEF8-BB75-4F1A-A390-4B45FC44F134}" srcOrd="1" destOrd="0" parTransId="{126013B7-AC8D-4E13-96C5-C45350C95789}" sibTransId="{1A3A07CE-74CF-48B7-BAF4-17590785625E}"/>
    <dgm:cxn modelId="{0A05F370-F5DD-446B-8DD1-C10D9476C51B}" srcId="{1066BFB1-1785-4801-8058-2263D315EBF6}" destId="{741AA325-B743-4782-BA5C-6E603DB6701C}" srcOrd="5" destOrd="0" parTransId="{C3F6F4E2-9B62-48EC-B346-936CE130A304}" sibTransId="{653BC2D6-AA8D-4198-A6EB-D77060029DA4}"/>
    <dgm:cxn modelId="{E6AF49CD-6CCE-4B7C-A94F-789C7C65C37F}" type="presOf" srcId="{DF937D1F-AC17-48FD-A380-98E74CA676AC}" destId="{38DD5D69-0534-4EC4-B81E-5E5901572BEB}" srcOrd="0" destOrd="0" presId="urn:microsoft.com/office/officeart/2005/8/layout/list1"/>
    <dgm:cxn modelId="{20AE385C-D33C-48AD-8C10-59F1F9EA42C7}" type="presOf" srcId="{59803974-AED1-4329-AB2C-02BC1BA33AA5}" destId="{77026667-7E2C-435E-BFE4-E3FDD351FBC5}" srcOrd="0" destOrd="0" presId="urn:microsoft.com/office/officeart/2005/8/layout/list1"/>
    <dgm:cxn modelId="{29DD41D8-9F55-44D4-AAB3-BEC06083619F}" type="presOf" srcId="{8FF6E3F9-4074-42A3-AE02-56088869034C}" destId="{D69B724B-AFBD-4700-BD44-4B011842F154}" srcOrd="1" destOrd="0" presId="urn:microsoft.com/office/officeart/2005/8/layout/list1"/>
    <dgm:cxn modelId="{205EB47B-C1D7-48B7-A163-5073A15741BF}" srcId="{1066BFB1-1785-4801-8058-2263D315EBF6}" destId="{DF937D1F-AC17-48FD-A380-98E74CA676AC}" srcOrd="2" destOrd="0" parTransId="{14BAB2D6-ADEA-4D6B-B6FE-90FA070B30B5}" sibTransId="{58615000-5580-4C2B-B1CF-A33EBEE12185}"/>
    <dgm:cxn modelId="{501A7A12-F613-453E-B107-6812C0423573}" type="presOf" srcId="{DF937D1F-AC17-48FD-A380-98E74CA676AC}" destId="{36152D63-505A-4CE4-A056-FADA5A6B0C15}" srcOrd="1" destOrd="0" presId="urn:microsoft.com/office/officeart/2005/8/layout/list1"/>
    <dgm:cxn modelId="{DFCEAE97-7792-430E-B9BD-E3F9F386DCA5}" type="presOf" srcId="{1066BFB1-1785-4801-8058-2263D315EBF6}" destId="{08C220CA-84F9-41A0-A9D6-11B15FC52A44}" srcOrd="0" destOrd="0" presId="urn:microsoft.com/office/officeart/2005/8/layout/list1"/>
    <dgm:cxn modelId="{D4E95B86-E1AB-4F13-921B-6905C9C0B08E}" type="presOf" srcId="{8FF6E3F9-4074-42A3-AE02-56088869034C}" destId="{67C33688-615E-4904-9F4D-15D98EBF23ED}" srcOrd="0" destOrd="0" presId="urn:microsoft.com/office/officeart/2005/8/layout/list1"/>
    <dgm:cxn modelId="{D1CF7263-8E6A-46B3-9F6A-3C14EE4C48BD}" srcId="{1066BFB1-1785-4801-8058-2263D315EBF6}" destId="{FD6184DC-6D22-43E9-82F8-E24C6337AC05}" srcOrd="3" destOrd="0" parTransId="{6C66D98E-D466-4350-B768-5D4817E87F1F}" sibTransId="{CC76929E-CCDC-4E15-B6E8-A7B1E41966E7}"/>
    <dgm:cxn modelId="{709A9ED9-4266-48E5-8B57-71E19324D4D8}" type="presOf" srcId="{A850EEF8-BB75-4F1A-A390-4B45FC44F134}" destId="{F8ADCFE1-FD1F-4D56-9333-D4519D88D327}" srcOrd="1" destOrd="0" presId="urn:microsoft.com/office/officeart/2005/8/layout/list1"/>
    <dgm:cxn modelId="{67D06BBD-D5DA-48E2-BE01-D77872CD4C61}" type="presOf" srcId="{A850EEF8-BB75-4F1A-A390-4B45FC44F134}" destId="{427D34EC-B979-451A-B185-F5E7382BC9D1}" srcOrd="0" destOrd="0" presId="urn:microsoft.com/office/officeart/2005/8/layout/list1"/>
    <dgm:cxn modelId="{F5A2234A-22FE-4098-882D-1A7E186A42D0}" srcId="{1066BFB1-1785-4801-8058-2263D315EBF6}" destId="{59803974-AED1-4329-AB2C-02BC1BA33AA5}" srcOrd="4" destOrd="0" parTransId="{3040EAA8-DA22-4737-95E0-E1F1289D68AF}" sibTransId="{8E2FC259-819A-46D1-8A46-B6387470F32D}"/>
    <dgm:cxn modelId="{E6A917E0-E3C4-43B4-A6E6-0B1F5FE7849A}" type="presOf" srcId="{FD6184DC-6D22-43E9-82F8-E24C6337AC05}" destId="{11C312BE-0AE5-4BEB-9C25-3807C92C8D8C}" srcOrd="1" destOrd="0" presId="urn:microsoft.com/office/officeart/2005/8/layout/list1"/>
    <dgm:cxn modelId="{6FD1C284-599A-4B2E-A3F5-D6881A8A0477}" type="presOf" srcId="{59803974-AED1-4329-AB2C-02BC1BA33AA5}" destId="{CDDBF5B9-ADD9-4302-8D6B-5EF5D46128B6}" srcOrd="1" destOrd="0" presId="urn:microsoft.com/office/officeart/2005/8/layout/list1"/>
    <dgm:cxn modelId="{F94AF7D9-5718-4D1F-B3A1-A21F2438C835}" srcId="{1066BFB1-1785-4801-8058-2263D315EBF6}" destId="{8FF6E3F9-4074-42A3-AE02-56088869034C}" srcOrd="0" destOrd="0" parTransId="{177E98FE-9F79-4BF8-8E40-60BE10887319}" sibTransId="{A197C77A-37D9-45E9-AAD6-E9C43C4E9325}"/>
    <dgm:cxn modelId="{874781DC-7999-4FED-8D69-45142945B64A}" type="presOf" srcId="{741AA325-B743-4782-BA5C-6E603DB6701C}" destId="{A0C62651-1AB4-44FB-BA93-809098F0806F}" srcOrd="1" destOrd="0" presId="urn:microsoft.com/office/officeart/2005/8/layout/list1"/>
    <dgm:cxn modelId="{14C11607-D3BE-4FF8-8D6B-42FDB86BB5FA}" type="presOf" srcId="{741AA325-B743-4782-BA5C-6E603DB6701C}" destId="{69F37232-16F5-4FA7-9BAC-96214C6511A6}" srcOrd="0" destOrd="0" presId="urn:microsoft.com/office/officeart/2005/8/layout/list1"/>
    <dgm:cxn modelId="{AC5126AA-D77C-45E9-997E-705B58E8169F}" type="presOf" srcId="{FD6184DC-6D22-43E9-82F8-E24C6337AC05}" destId="{DD44D615-07DD-48D6-B50C-E3D0F09785C9}" srcOrd="0" destOrd="0" presId="urn:microsoft.com/office/officeart/2005/8/layout/list1"/>
    <dgm:cxn modelId="{150C6F16-CDA3-490B-870C-E15CF8D609A4}" type="presParOf" srcId="{08C220CA-84F9-41A0-A9D6-11B15FC52A44}" destId="{4CBA5D42-4B31-4F8C-94C6-9B871D6C7F17}" srcOrd="0" destOrd="0" presId="urn:microsoft.com/office/officeart/2005/8/layout/list1"/>
    <dgm:cxn modelId="{C07807D1-2B73-4158-8F81-7D59414B67DC}" type="presParOf" srcId="{4CBA5D42-4B31-4F8C-94C6-9B871D6C7F17}" destId="{67C33688-615E-4904-9F4D-15D98EBF23ED}" srcOrd="0" destOrd="0" presId="urn:microsoft.com/office/officeart/2005/8/layout/list1"/>
    <dgm:cxn modelId="{01D2E46B-1748-4421-A4A2-52110D9624D7}" type="presParOf" srcId="{4CBA5D42-4B31-4F8C-94C6-9B871D6C7F17}" destId="{D69B724B-AFBD-4700-BD44-4B011842F154}" srcOrd="1" destOrd="0" presId="urn:microsoft.com/office/officeart/2005/8/layout/list1"/>
    <dgm:cxn modelId="{34C070A0-527A-460E-9B64-FBB69C78B711}" type="presParOf" srcId="{08C220CA-84F9-41A0-A9D6-11B15FC52A44}" destId="{C94B3EB7-9D6D-4F70-87FD-C3776AA7626E}" srcOrd="1" destOrd="0" presId="urn:microsoft.com/office/officeart/2005/8/layout/list1"/>
    <dgm:cxn modelId="{0527F29D-55FF-4DD7-9CCC-0B05B6F975AC}" type="presParOf" srcId="{08C220CA-84F9-41A0-A9D6-11B15FC52A44}" destId="{9301324B-E0FF-4112-A2BD-C2A435909A69}" srcOrd="2" destOrd="0" presId="urn:microsoft.com/office/officeart/2005/8/layout/list1"/>
    <dgm:cxn modelId="{8D0A1FB0-0868-407E-8BA5-293AF59112AB}" type="presParOf" srcId="{08C220CA-84F9-41A0-A9D6-11B15FC52A44}" destId="{F2A303A5-0EB5-4906-99C6-846FC9FFF743}" srcOrd="3" destOrd="0" presId="urn:microsoft.com/office/officeart/2005/8/layout/list1"/>
    <dgm:cxn modelId="{34518F5A-3725-4E1B-BFD3-8EF8A1E36E5A}" type="presParOf" srcId="{08C220CA-84F9-41A0-A9D6-11B15FC52A44}" destId="{8D173251-E33A-44FA-AC69-40DC024B851E}" srcOrd="4" destOrd="0" presId="urn:microsoft.com/office/officeart/2005/8/layout/list1"/>
    <dgm:cxn modelId="{0D47EB87-E2FC-440F-B4B8-136A460C39B7}" type="presParOf" srcId="{8D173251-E33A-44FA-AC69-40DC024B851E}" destId="{427D34EC-B979-451A-B185-F5E7382BC9D1}" srcOrd="0" destOrd="0" presId="urn:microsoft.com/office/officeart/2005/8/layout/list1"/>
    <dgm:cxn modelId="{974082FC-F3BB-48D6-A9A9-C21A3F6EA486}" type="presParOf" srcId="{8D173251-E33A-44FA-AC69-40DC024B851E}" destId="{F8ADCFE1-FD1F-4D56-9333-D4519D88D327}" srcOrd="1" destOrd="0" presId="urn:microsoft.com/office/officeart/2005/8/layout/list1"/>
    <dgm:cxn modelId="{A55EC038-ACED-4FAA-B4C6-E4B15E1223C5}" type="presParOf" srcId="{08C220CA-84F9-41A0-A9D6-11B15FC52A44}" destId="{363B8699-A573-4D3F-BBD2-24E88B0A48CE}" srcOrd="5" destOrd="0" presId="urn:microsoft.com/office/officeart/2005/8/layout/list1"/>
    <dgm:cxn modelId="{99205687-EC96-4904-A24C-6318EE0972BC}" type="presParOf" srcId="{08C220CA-84F9-41A0-A9D6-11B15FC52A44}" destId="{F27023E0-7372-4EAF-A5DB-4C69B64EC18E}" srcOrd="6" destOrd="0" presId="urn:microsoft.com/office/officeart/2005/8/layout/list1"/>
    <dgm:cxn modelId="{94D8A989-2058-48EF-9E44-5C8CACAFE9FE}" type="presParOf" srcId="{08C220CA-84F9-41A0-A9D6-11B15FC52A44}" destId="{0A17CC6C-706B-4B2E-9097-BFC442E079E9}" srcOrd="7" destOrd="0" presId="urn:microsoft.com/office/officeart/2005/8/layout/list1"/>
    <dgm:cxn modelId="{CCF24958-E116-4450-8837-E21F9C2FD297}" type="presParOf" srcId="{08C220CA-84F9-41A0-A9D6-11B15FC52A44}" destId="{502FF8E7-4E79-4CB2-B458-B0C126F12B63}" srcOrd="8" destOrd="0" presId="urn:microsoft.com/office/officeart/2005/8/layout/list1"/>
    <dgm:cxn modelId="{61E7B3DA-1101-4854-9A14-0AAFB808094E}" type="presParOf" srcId="{502FF8E7-4E79-4CB2-B458-B0C126F12B63}" destId="{38DD5D69-0534-4EC4-B81E-5E5901572BEB}" srcOrd="0" destOrd="0" presId="urn:microsoft.com/office/officeart/2005/8/layout/list1"/>
    <dgm:cxn modelId="{A0EF70C4-10D3-4D0C-8FBF-B61A14AA3A2F}" type="presParOf" srcId="{502FF8E7-4E79-4CB2-B458-B0C126F12B63}" destId="{36152D63-505A-4CE4-A056-FADA5A6B0C15}" srcOrd="1" destOrd="0" presId="urn:microsoft.com/office/officeart/2005/8/layout/list1"/>
    <dgm:cxn modelId="{2652D16E-EDCF-4293-9286-FE57BDDC43E0}" type="presParOf" srcId="{08C220CA-84F9-41A0-A9D6-11B15FC52A44}" destId="{EE483CCA-13E5-4B52-9E4D-D5A208BB9A29}" srcOrd="9" destOrd="0" presId="urn:microsoft.com/office/officeart/2005/8/layout/list1"/>
    <dgm:cxn modelId="{4A2A63AD-D13F-43C2-B0BE-AAC423FF9D7E}" type="presParOf" srcId="{08C220CA-84F9-41A0-A9D6-11B15FC52A44}" destId="{CB2619D3-21D7-4E59-AC31-CAC3DC64D988}" srcOrd="10" destOrd="0" presId="urn:microsoft.com/office/officeart/2005/8/layout/list1"/>
    <dgm:cxn modelId="{E6C02079-C4E0-437C-A914-46193783F285}" type="presParOf" srcId="{08C220CA-84F9-41A0-A9D6-11B15FC52A44}" destId="{1D9A36A3-94A5-4FAC-B068-45496FCC2D63}" srcOrd="11" destOrd="0" presId="urn:microsoft.com/office/officeart/2005/8/layout/list1"/>
    <dgm:cxn modelId="{0D516EB7-6BD0-4AF2-8998-88D2011FEBE0}" type="presParOf" srcId="{08C220CA-84F9-41A0-A9D6-11B15FC52A44}" destId="{7ED810E6-2FDC-4D86-9870-0B258ADF15A5}" srcOrd="12" destOrd="0" presId="urn:microsoft.com/office/officeart/2005/8/layout/list1"/>
    <dgm:cxn modelId="{0D72ED23-8477-4062-A5AC-1B7E581FB804}" type="presParOf" srcId="{7ED810E6-2FDC-4D86-9870-0B258ADF15A5}" destId="{DD44D615-07DD-48D6-B50C-E3D0F09785C9}" srcOrd="0" destOrd="0" presId="urn:microsoft.com/office/officeart/2005/8/layout/list1"/>
    <dgm:cxn modelId="{050AB09B-973D-499C-A441-D78757DA3DDB}" type="presParOf" srcId="{7ED810E6-2FDC-4D86-9870-0B258ADF15A5}" destId="{11C312BE-0AE5-4BEB-9C25-3807C92C8D8C}" srcOrd="1" destOrd="0" presId="urn:microsoft.com/office/officeart/2005/8/layout/list1"/>
    <dgm:cxn modelId="{F26B26D9-E33F-429F-9ADC-14C30CEF5208}" type="presParOf" srcId="{08C220CA-84F9-41A0-A9D6-11B15FC52A44}" destId="{CA9E8143-AD60-4697-9081-0F3148664E4A}" srcOrd="13" destOrd="0" presId="urn:microsoft.com/office/officeart/2005/8/layout/list1"/>
    <dgm:cxn modelId="{F50A8CB1-49C0-4E4E-9CD5-E3446C1CB736}" type="presParOf" srcId="{08C220CA-84F9-41A0-A9D6-11B15FC52A44}" destId="{C44A81D3-CE3C-491A-9B88-204EB59BF3E6}" srcOrd="14" destOrd="0" presId="urn:microsoft.com/office/officeart/2005/8/layout/list1"/>
    <dgm:cxn modelId="{381F76BE-70B9-427E-AB53-D4D294E882E9}" type="presParOf" srcId="{08C220CA-84F9-41A0-A9D6-11B15FC52A44}" destId="{C52C8F4C-B074-4C43-96A6-0E0E0CAE4AA8}" srcOrd="15" destOrd="0" presId="urn:microsoft.com/office/officeart/2005/8/layout/list1"/>
    <dgm:cxn modelId="{CEBB6C40-AD10-4592-84DD-A505FAE94E20}" type="presParOf" srcId="{08C220CA-84F9-41A0-A9D6-11B15FC52A44}" destId="{0EFCC475-1BE7-43E8-89F8-6F7AD14D6253}" srcOrd="16" destOrd="0" presId="urn:microsoft.com/office/officeart/2005/8/layout/list1"/>
    <dgm:cxn modelId="{7C2ABB8D-E662-4653-A3E7-C926F2B1C36D}" type="presParOf" srcId="{0EFCC475-1BE7-43E8-89F8-6F7AD14D6253}" destId="{77026667-7E2C-435E-BFE4-E3FDD351FBC5}" srcOrd="0" destOrd="0" presId="urn:microsoft.com/office/officeart/2005/8/layout/list1"/>
    <dgm:cxn modelId="{7E590622-AABD-476D-B50A-6A554689F859}" type="presParOf" srcId="{0EFCC475-1BE7-43E8-89F8-6F7AD14D6253}" destId="{CDDBF5B9-ADD9-4302-8D6B-5EF5D46128B6}" srcOrd="1" destOrd="0" presId="urn:microsoft.com/office/officeart/2005/8/layout/list1"/>
    <dgm:cxn modelId="{93C863BB-E033-4390-BD2A-5F7AF8BECA32}" type="presParOf" srcId="{08C220CA-84F9-41A0-A9D6-11B15FC52A44}" destId="{99B1696D-B966-4BFF-A961-9BFE6BD909BC}" srcOrd="17" destOrd="0" presId="urn:microsoft.com/office/officeart/2005/8/layout/list1"/>
    <dgm:cxn modelId="{B50784DE-DDCA-4E66-8965-35F7E5EAE40F}" type="presParOf" srcId="{08C220CA-84F9-41A0-A9D6-11B15FC52A44}" destId="{C29881A0-4961-4707-B714-6F0AFC030DD9}" srcOrd="18" destOrd="0" presId="urn:microsoft.com/office/officeart/2005/8/layout/list1"/>
    <dgm:cxn modelId="{C4CDDE3A-68C3-4B86-A3FA-267C86B71500}" type="presParOf" srcId="{08C220CA-84F9-41A0-A9D6-11B15FC52A44}" destId="{592E88E2-49AA-41CE-8D5D-21857F00D74B}" srcOrd="19" destOrd="0" presId="urn:microsoft.com/office/officeart/2005/8/layout/list1"/>
    <dgm:cxn modelId="{68CDC8A7-53B7-4BD6-963B-4ADDB8C333B7}" type="presParOf" srcId="{08C220CA-84F9-41A0-A9D6-11B15FC52A44}" destId="{82913196-87A3-4470-9C4B-2F975A4E70EA}" srcOrd="20" destOrd="0" presId="urn:microsoft.com/office/officeart/2005/8/layout/list1"/>
    <dgm:cxn modelId="{59B4F575-2331-4172-B77F-CFE8A51AD4A0}" type="presParOf" srcId="{82913196-87A3-4470-9C4B-2F975A4E70EA}" destId="{69F37232-16F5-4FA7-9BAC-96214C6511A6}" srcOrd="0" destOrd="0" presId="urn:microsoft.com/office/officeart/2005/8/layout/list1"/>
    <dgm:cxn modelId="{17142A09-31E8-44E8-96AF-E0D1BA7ACB40}" type="presParOf" srcId="{82913196-87A3-4470-9C4B-2F975A4E70EA}" destId="{A0C62651-1AB4-44FB-BA93-809098F0806F}" srcOrd="1" destOrd="0" presId="urn:microsoft.com/office/officeart/2005/8/layout/list1"/>
    <dgm:cxn modelId="{CE8D6A5C-FD35-4869-A629-1D1CF0F7A69B}" type="presParOf" srcId="{08C220CA-84F9-41A0-A9D6-11B15FC52A44}" destId="{9BD61B4D-11B7-4D82-AAFF-FB09A3B5256B}" srcOrd="21" destOrd="0" presId="urn:microsoft.com/office/officeart/2005/8/layout/list1"/>
    <dgm:cxn modelId="{D176F24B-A06B-432E-B783-E4B51049BB72}" type="presParOf" srcId="{08C220CA-84F9-41A0-A9D6-11B15FC52A44}" destId="{1D013B73-7873-4249-B411-80FD6D6EDF9D}" srcOrd="2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1324B-E0FF-4112-A2BD-C2A435909A69}">
      <dsp:nvSpPr>
        <dsp:cNvPr id="0" name=""/>
        <dsp:cNvSpPr/>
      </dsp:nvSpPr>
      <dsp:spPr>
        <a:xfrm>
          <a:off x="0" y="620598"/>
          <a:ext cx="11755292" cy="4032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69B724B-AFBD-4700-BD44-4B011842F154}">
      <dsp:nvSpPr>
        <dsp:cNvPr id="0" name=""/>
        <dsp:cNvSpPr/>
      </dsp:nvSpPr>
      <dsp:spPr>
        <a:xfrm>
          <a:off x="587999" y="136016"/>
          <a:ext cx="10484192" cy="70582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1025" tIns="0" rIns="311025" bIns="0" numCol="1" spcCol="1270" anchor="ctr" anchorCtr="0">
          <a:noAutofit/>
        </a:bodyPr>
        <a:lstStyle/>
        <a:p>
          <a:pPr lvl="0" algn="just" defTabSz="977900">
            <a:lnSpc>
              <a:spcPct val="90000"/>
            </a:lnSpc>
            <a:spcBef>
              <a:spcPct val="0"/>
            </a:spcBef>
            <a:spcAft>
              <a:spcPct val="35000"/>
            </a:spcAft>
          </a:pPr>
          <a:r>
            <a:rPr lang="en-US" sz="2200" kern="1200" dirty="0" smtClean="0"/>
            <a:t>Online application for conversion , Mutation and NOC for GA residential lease plots.</a:t>
          </a:r>
          <a:endParaRPr lang="en-IN" sz="2200" b="0" kern="1200" dirty="0">
            <a:latin typeface="Calibri" panose="020F0502020204030204" pitchFamily="34" charset="0"/>
            <a:cs typeface="Calibri" panose="020F0502020204030204" pitchFamily="34" charset="0"/>
          </a:endParaRPr>
        </a:p>
      </dsp:txBody>
      <dsp:txXfrm>
        <a:off x="622454" y="170471"/>
        <a:ext cx="10415282" cy="636910"/>
      </dsp:txXfrm>
    </dsp:sp>
    <dsp:sp modelId="{F27023E0-7372-4EAF-A5DB-4C69B64EC18E}">
      <dsp:nvSpPr>
        <dsp:cNvPr id="0" name=""/>
        <dsp:cNvSpPr/>
      </dsp:nvSpPr>
      <dsp:spPr>
        <a:xfrm>
          <a:off x="0" y="1579859"/>
          <a:ext cx="11755292" cy="4032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8ADCFE1-FD1F-4D56-9333-D4519D88D327}">
      <dsp:nvSpPr>
        <dsp:cNvPr id="0" name=""/>
        <dsp:cNvSpPr/>
      </dsp:nvSpPr>
      <dsp:spPr>
        <a:xfrm>
          <a:off x="588011" y="1088263"/>
          <a:ext cx="10502624" cy="70582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1025" tIns="0" rIns="311025" bIns="0" numCol="1" spcCol="1270" anchor="ctr" anchorCtr="0">
          <a:noAutofit/>
        </a:bodyPr>
        <a:lstStyle/>
        <a:p>
          <a:pPr lvl="0" algn="just" defTabSz="977900">
            <a:lnSpc>
              <a:spcPct val="90000"/>
            </a:lnSpc>
            <a:spcBef>
              <a:spcPct val="0"/>
            </a:spcBef>
            <a:spcAft>
              <a:spcPct val="35000"/>
            </a:spcAft>
          </a:pPr>
          <a:r>
            <a:rPr lang="en-US" sz="2200" kern="1200" dirty="0" smtClean="0"/>
            <a:t>Receipt of acknowledgement through SMS</a:t>
          </a:r>
          <a:endParaRPr lang="en-IN" sz="2200" b="0" kern="1200" dirty="0">
            <a:latin typeface="Calibri" panose="020F0502020204030204" pitchFamily="34" charset="0"/>
            <a:cs typeface="Calibri" panose="020F0502020204030204" pitchFamily="34" charset="0"/>
          </a:endParaRPr>
        </a:p>
      </dsp:txBody>
      <dsp:txXfrm>
        <a:off x="622466" y="1122718"/>
        <a:ext cx="10433714" cy="636910"/>
      </dsp:txXfrm>
    </dsp:sp>
    <dsp:sp modelId="{CB2619D3-21D7-4E59-AC31-CAC3DC64D988}">
      <dsp:nvSpPr>
        <dsp:cNvPr id="0" name=""/>
        <dsp:cNvSpPr/>
      </dsp:nvSpPr>
      <dsp:spPr>
        <a:xfrm>
          <a:off x="0" y="2452397"/>
          <a:ext cx="11755292" cy="4032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6152D63-505A-4CE4-A056-FADA5A6B0C15}">
      <dsp:nvSpPr>
        <dsp:cNvPr id="0" name=""/>
        <dsp:cNvSpPr/>
      </dsp:nvSpPr>
      <dsp:spPr>
        <a:xfrm>
          <a:off x="588017" y="2069459"/>
          <a:ext cx="10541464" cy="619098"/>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1025" tIns="0" rIns="311025" bIns="0" numCol="1" spcCol="1270" anchor="ctr" anchorCtr="0">
          <a:noAutofit/>
        </a:bodyPr>
        <a:lstStyle/>
        <a:p>
          <a:pPr lvl="0" algn="just" defTabSz="977900">
            <a:lnSpc>
              <a:spcPct val="90000"/>
            </a:lnSpc>
            <a:spcBef>
              <a:spcPct val="0"/>
            </a:spcBef>
            <a:spcAft>
              <a:spcPct val="35000"/>
            </a:spcAft>
          </a:pPr>
          <a:r>
            <a:rPr lang="en-US" sz="2200" kern="1200" dirty="0" smtClean="0"/>
            <a:t>Online tracking of application</a:t>
          </a:r>
          <a:endParaRPr lang="en-IN" sz="2200" b="0" kern="1200" dirty="0">
            <a:latin typeface="Calibri" panose="020F0502020204030204" pitchFamily="34" charset="0"/>
            <a:cs typeface="Calibri" panose="020F0502020204030204" pitchFamily="34" charset="0"/>
          </a:endParaRPr>
        </a:p>
      </dsp:txBody>
      <dsp:txXfrm>
        <a:off x="618239" y="2099681"/>
        <a:ext cx="10481020" cy="558654"/>
      </dsp:txXfrm>
    </dsp:sp>
    <dsp:sp modelId="{C44A81D3-CE3C-491A-9B88-204EB59BF3E6}">
      <dsp:nvSpPr>
        <dsp:cNvPr id="0" name=""/>
        <dsp:cNvSpPr/>
      </dsp:nvSpPr>
      <dsp:spPr>
        <a:xfrm>
          <a:off x="0" y="3381575"/>
          <a:ext cx="11755292" cy="4032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1C312BE-0AE5-4BEB-9C25-3807C92C8D8C}">
      <dsp:nvSpPr>
        <dsp:cNvPr id="0" name=""/>
        <dsp:cNvSpPr/>
      </dsp:nvSpPr>
      <dsp:spPr>
        <a:xfrm>
          <a:off x="587764" y="2941997"/>
          <a:ext cx="10522620" cy="675738"/>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1025" tIns="0" rIns="311025" bIns="0" numCol="1" spcCol="1270" anchor="ctr" anchorCtr="0">
          <a:noAutofit/>
        </a:bodyPr>
        <a:lstStyle/>
        <a:p>
          <a:pPr lvl="0" algn="just" defTabSz="977900">
            <a:lnSpc>
              <a:spcPct val="90000"/>
            </a:lnSpc>
            <a:spcBef>
              <a:spcPct val="0"/>
            </a:spcBef>
            <a:spcAft>
              <a:spcPct val="35000"/>
            </a:spcAft>
          </a:pPr>
          <a:r>
            <a:rPr lang="en-US" sz="2200" kern="1200" dirty="0" smtClean="0"/>
            <a:t>Intimation for deposition of conversion fees through SMS</a:t>
          </a:r>
          <a:endParaRPr lang="en-IN" sz="2200" b="0" kern="1200" dirty="0">
            <a:latin typeface="Calibri" panose="020F0502020204030204" pitchFamily="34" charset="0"/>
            <a:cs typeface="Calibri" panose="020F0502020204030204" pitchFamily="34" charset="0"/>
          </a:endParaRPr>
        </a:p>
      </dsp:txBody>
      <dsp:txXfrm>
        <a:off x="620751" y="2974984"/>
        <a:ext cx="10456646" cy="609764"/>
      </dsp:txXfrm>
    </dsp:sp>
    <dsp:sp modelId="{C29881A0-4961-4707-B714-6F0AFC030DD9}">
      <dsp:nvSpPr>
        <dsp:cNvPr id="0" name=""/>
        <dsp:cNvSpPr/>
      </dsp:nvSpPr>
      <dsp:spPr>
        <a:xfrm>
          <a:off x="0" y="4351010"/>
          <a:ext cx="11755292" cy="4032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DDBF5B9-ADD9-4302-8D6B-5EF5D46128B6}">
      <dsp:nvSpPr>
        <dsp:cNvPr id="0" name=""/>
        <dsp:cNvSpPr/>
      </dsp:nvSpPr>
      <dsp:spPr>
        <a:xfrm>
          <a:off x="587764" y="3871175"/>
          <a:ext cx="10530519" cy="715994"/>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1025" tIns="0" rIns="311025" bIns="0" numCol="1" spcCol="1270" anchor="ctr" anchorCtr="0">
          <a:noAutofit/>
        </a:bodyPr>
        <a:lstStyle/>
        <a:p>
          <a:pPr lvl="0" algn="just" defTabSz="977900">
            <a:lnSpc>
              <a:spcPct val="90000"/>
            </a:lnSpc>
            <a:spcBef>
              <a:spcPct val="0"/>
            </a:spcBef>
            <a:spcAft>
              <a:spcPct val="35000"/>
            </a:spcAft>
          </a:pPr>
          <a:r>
            <a:rPr lang="en-GB" sz="2200" b="0" kern="1200" baseline="0" dirty="0" smtClean="0"/>
            <a:t>Digitalized the land records for smooth communication</a:t>
          </a:r>
          <a:endParaRPr lang="en-IN" sz="2200" b="0" kern="1200" dirty="0">
            <a:latin typeface="Calibri" panose="020F0502020204030204" pitchFamily="34" charset="0"/>
            <a:cs typeface="Calibri" panose="020F0502020204030204" pitchFamily="34" charset="0"/>
          </a:endParaRPr>
        </a:p>
      </dsp:txBody>
      <dsp:txXfrm>
        <a:off x="622716" y="3906127"/>
        <a:ext cx="10460615" cy="646090"/>
      </dsp:txXfrm>
    </dsp:sp>
    <dsp:sp modelId="{1D013B73-7873-4249-B411-80FD6D6EDF9D}">
      <dsp:nvSpPr>
        <dsp:cNvPr id="0" name=""/>
        <dsp:cNvSpPr/>
      </dsp:nvSpPr>
      <dsp:spPr>
        <a:xfrm>
          <a:off x="0" y="5216742"/>
          <a:ext cx="11755292" cy="4032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0C62651-1AB4-44FB-BA93-809098F0806F}">
      <dsp:nvSpPr>
        <dsp:cNvPr id="0" name=""/>
        <dsp:cNvSpPr/>
      </dsp:nvSpPr>
      <dsp:spPr>
        <a:xfrm>
          <a:off x="587764" y="4840610"/>
          <a:ext cx="10428483" cy="612292"/>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1025" tIns="0" rIns="311025" bIns="0" numCol="1" spcCol="1270" anchor="ctr" anchorCtr="0">
          <a:noAutofit/>
        </a:bodyPr>
        <a:lstStyle/>
        <a:p>
          <a:pPr lvl="0" algn="just" defTabSz="977900">
            <a:lnSpc>
              <a:spcPct val="90000"/>
            </a:lnSpc>
            <a:spcBef>
              <a:spcPct val="0"/>
            </a:spcBef>
            <a:spcAft>
              <a:spcPct val="35000"/>
            </a:spcAft>
          </a:pPr>
          <a:r>
            <a:rPr lang="en-US" sz="2200" kern="1200" baseline="0" dirty="0" smtClean="0"/>
            <a:t>Deliver the service to the citizen within the ORTPSA notified time frame.</a:t>
          </a:r>
          <a:endParaRPr lang="en-IN" sz="2200" kern="1200" baseline="0" dirty="0"/>
        </a:p>
      </dsp:txBody>
      <dsp:txXfrm>
        <a:off x="617654" y="4870500"/>
        <a:ext cx="10368703" cy="5525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42DF74-32C0-4D59-9C63-D34A044D41C5}" type="datetimeFigureOut">
              <a:rPr lang="en-IN" smtClean="0"/>
              <a:pPr/>
              <a:t>23-02-2026</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F009D-2B42-4F3F-B141-F180E68CA134}" type="slidenum">
              <a:rPr lang="en-IN" smtClean="0"/>
              <a:pPr/>
              <a:t>‹#›</a:t>
            </a:fld>
            <a:endParaRPr lang="en-IN"/>
          </a:p>
        </p:txBody>
      </p:sp>
    </p:spTree>
    <p:extLst>
      <p:ext uri="{BB962C8B-B14F-4D97-AF65-F5344CB8AC3E}">
        <p14:creationId xmlns:p14="http://schemas.microsoft.com/office/powerpoint/2010/main" xmlns="" val="10079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notes"/>
          <p:cNvSpPr>
            <a:spLocks noGrp="1" noRot="1" noChangeAspect="1"/>
          </p:cNvSpPr>
          <p:nvPr>
            <p:ph type="sldImg" idx="2"/>
          </p:nvPr>
        </p:nvSpPr>
        <p:spPr>
          <a:xfrm>
            <a:off x="387350" y="687388"/>
            <a:ext cx="6091238"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6" name="Google Shape;176;p1:notes"/>
          <p:cNvSpPr txBox="1">
            <a:spLocks noGrp="1"/>
          </p:cNvSpPr>
          <p:nvPr>
            <p:ph type="body" idx="1"/>
          </p:nvPr>
        </p:nvSpPr>
        <p:spPr>
          <a:xfrm>
            <a:off x="685801" y="4344989"/>
            <a:ext cx="5486400" cy="4111625"/>
          </a:xfrm>
          <a:prstGeom prst="rect">
            <a:avLst/>
          </a:prstGeom>
          <a:noFill/>
          <a:ln>
            <a:noFill/>
          </a:ln>
        </p:spPr>
        <p:txBody>
          <a:bodyPr spcFirstLastPara="1" wrap="square" lIns="90073" tIns="45024" rIns="90073" bIns="45024" anchor="t" anchorCtr="0">
            <a:noAutofit/>
          </a:bodyPr>
          <a:lstStyle/>
          <a:p>
            <a:endParaRPr dirty="0"/>
          </a:p>
        </p:txBody>
      </p:sp>
      <p:sp>
        <p:nvSpPr>
          <p:cNvPr id="177" name="Google Shape;177;p1:notes"/>
          <p:cNvSpPr txBox="1"/>
          <p:nvPr/>
        </p:nvSpPr>
        <p:spPr>
          <a:xfrm>
            <a:off x="3884615" y="8683626"/>
            <a:ext cx="2971800" cy="458788"/>
          </a:xfrm>
          <a:prstGeom prst="rect">
            <a:avLst/>
          </a:prstGeom>
          <a:noFill/>
          <a:ln>
            <a:noFill/>
          </a:ln>
        </p:spPr>
        <p:txBody>
          <a:bodyPr spcFirstLastPara="1" wrap="square" lIns="90073" tIns="45024" rIns="90073" bIns="45024" anchor="b" anchorCtr="0">
            <a:noAutofit/>
          </a:bodyPr>
          <a:lstStyle/>
          <a:p>
            <a:pPr algn="r"/>
            <a:fld id="{00000000-1234-1234-1234-123412341234}" type="slidenum">
              <a:rPr lang="en-IN" sz="1200">
                <a:solidFill>
                  <a:srgbClr val="727272"/>
                </a:solidFill>
                <a:latin typeface="Poppins"/>
                <a:ea typeface="Poppins"/>
                <a:cs typeface="Poppins"/>
                <a:sym typeface="Poppins"/>
              </a:rPr>
              <a:pPr algn="r"/>
              <a:t>1</a:t>
            </a:fld>
            <a:endParaRPr sz="1200">
              <a:solidFill>
                <a:srgbClr val="727272"/>
              </a:solidFill>
              <a:latin typeface="Poppins"/>
              <a:ea typeface="Poppins"/>
              <a:cs typeface="Poppins"/>
              <a:sym typeface="Poppi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11</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12</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13</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14</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15</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16</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17</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18</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19</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20</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2</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21</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23</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25</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27</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44:notes"/>
          <p:cNvSpPr>
            <a:spLocks noGrp="1" noRot="1" noChangeAspect="1"/>
          </p:cNvSpPr>
          <p:nvPr>
            <p:ph type="sldImg" idx="2"/>
          </p:nvPr>
        </p:nvSpPr>
        <p:spPr>
          <a:xfrm>
            <a:off x="7493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44:notes"/>
          <p:cNvSpPr txBox="1">
            <a:spLocks noGrp="1"/>
          </p:cNvSpPr>
          <p:nvPr>
            <p:ph type="body" idx="1"/>
          </p:nvPr>
        </p:nvSpPr>
        <p:spPr>
          <a:xfrm>
            <a:off x="698614" y="4400550"/>
            <a:ext cx="5588914" cy="3600600"/>
          </a:xfrm>
          <a:prstGeom prst="rect">
            <a:avLst/>
          </a:prstGeom>
          <a:noFill/>
          <a:ln>
            <a:noFill/>
          </a:ln>
        </p:spPr>
        <p:txBody>
          <a:bodyPr spcFirstLastPara="1" wrap="square" lIns="92135" tIns="46043" rIns="92135" bIns="46043" anchor="t" anchorCtr="0">
            <a:noAutofit/>
          </a:bodyPr>
          <a:lstStyle/>
          <a:p>
            <a:pPr marL="0" lvl="1">
              <a:lnSpc>
                <a:spcPct val="120000"/>
              </a:lnSpc>
              <a:buClr>
                <a:schemeClr val="dk1"/>
              </a:buClr>
              <a:buSzPts val="1600"/>
            </a:pPr>
            <a:endParaRPr sz="1600">
              <a:latin typeface="Arial"/>
              <a:ea typeface="Arial"/>
              <a:cs typeface="Arial"/>
              <a:sym typeface="Arial"/>
            </a:endParaRPr>
          </a:p>
          <a:p>
            <a:pPr>
              <a:buSzPts val="1400"/>
            </a:pPr>
            <a:endParaRPr/>
          </a:p>
        </p:txBody>
      </p:sp>
      <p:sp>
        <p:nvSpPr>
          <p:cNvPr id="648" name="Google Shape;648;p44:notes"/>
          <p:cNvSpPr txBox="1">
            <a:spLocks noGrp="1"/>
          </p:cNvSpPr>
          <p:nvPr>
            <p:ph type="sldNum" idx="12"/>
          </p:nvPr>
        </p:nvSpPr>
        <p:spPr>
          <a:xfrm>
            <a:off x="3957198" y="8685214"/>
            <a:ext cx="3027328" cy="458700"/>
          </a:xfrm>
          <a:prstGeom prst="rect">
            <a:avLst/>
          </a:prstGeom>
          <a:noFill/>
          <a:ln>
            <a:noFill/>
          </a:ln>
        </p:spPr>
        <p:txBody>
          <a:bodyPr spcFirstLastPara="1" wrap="square" lIns="92135" tIns="46043" rIns="92135" bIns="46043" anchor="b" anchorCtr="0">
            <a:noAutofit/>
          </a:bodyPr>
          <a:lstStyle/>
          <a:p>
            <a:pPr>
              <a:buSzPts val="1400"/>
            </a:pPr>
            <a:fld id="{00000000-1234-1234-1234-123412341234}" type="slidenum">
              <a:rPr lang="en-IN">
                <a:solidFill>
                  <a:srgbClr val="000000"/>
                </a:solidFill>
              </a:rPr>
              <a:pPr>
                <a:buSzPts val="1400"/>
              </a:pPr>
              <a:t>3</a:t>
            </a:fld>
            <a:endParaRPr>
              <a:solidFill>
                <a:srgbClr val="000000"/>
              </a:solidFill>
            </a:endParaRPr>
          </a:p>
        </p:txBody>
      </p:sp>
    </p:spTree>
    <p:extLst>
      <p:ext uri="{BB962C8B-B14F-4D97-AF65-F5344CB8AC3E}">
        <p14:creationId xmlns:p14="http://schemas.microsoft.com/office/powerpoint/2010/main" xmlns="" val="4294780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4</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6</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7</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8</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9</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10</a:t>
            </a:fld>
            <a:endParaRPr lang="en-IN">
              <a:solidFill>
                <a:prstClr val="black"/>
              </a:solidFill>
              <a:latin typeface="Calibri"/>
            </a:endParaRPr>
          </a:p>
        </p:txBody>
      </p:sp>
    </p:spTree>
    <p:extLst>
      <p:ext uri="{BB962C8B-B14F-4D97-AF65-F5344CB8AC3E}">
        <p14:creationId xmlns:p14="http://schemas.microsoft.com/office/powerpoint/2010/main" xmlns="" val="284232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xmlns=""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xmlns=""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xmlns="" val="121991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8B032B8A-33E9-49EA-85A5-89B852155200}" type="datetimeFigureOut">
              <a:rPr lang="en-US"/>
              <a:pPr>
                <a:defRPr/>
              </a:pPr>
              <a:t>2/23/2026</a:t>
            </a:fld>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FA7E3DAA-034D-4428-842F-00D75A8FD8A8}" type="slidenum">
              <a:rPr lang="en-US"/>
              <a:pPr>
                <a:defRPr/>
              </a:pPr>
              <a:t>‹#›</a:t>
            </a:fld>
            <a:endParaRPr lang="en-US"/>
          </a:p>
        </p:txBody>
      </p:sp>
    </p:spTree>
    <p:extLst>
      <p:ext uri="{BB962C8B-B14F-4D97-AF65-F5344CB8AC3E}">
        <p14:creationId xmlns:p14="http://schemas.microsoft.com/office/powerpoint/2010/main" xmlns="" val="223205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811DCD45-8060-4C6E-A770-7BD3007193A0}" type="datetimeFigureOut">
              <a:rPr lang="en-US"/>
              <a:pPr>
                <a:defRPr/>
              </a:pPr>
              <a:t>2/23/2026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3672ADFF-4512-4B36-852F-01279D42197B}" type="slidenum">
              <a:rPr lang="en-US"/>
              <a:pPr>
                <a:defRPr/>
              </a:pPr>
              <a:t>‹#›</a:t>
            </a:fld>
            <a:endParaRPr lang="en-US"/>
          </a:p>
        </p:txBody>
      </p:sp>
    </p:spTree>
    <p:extLst>
      <p:ext uri="{BB962C8B-B14F-4D97-AF65-F5344CB8AC3E}">
        <p14:creationId xmlns:p14="http://schemas.microsoft.com/office/powerpoint/2010/main" xmlns="" val="124056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10748026"/>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xmlns="" val="20930687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28"/>
          <p:cNvSpPr txBox="1"/>
          <p:nvPr/>
        </p:nvSpPr>
        <p:spPr>
          <a:xfrm>
            <a:off x="10566401" y="6356807"/>
            <a:ext cx="10160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IN" sz="1300" b="0" i="0" u="none" strike="noStrike" cap="none">
                <a:solidFill>
                  <a:srgbClr val="045C75"/>
                </a:solidFill>
                <a:latin typeface="Constantia"/>
                <a:ea typeface="Constantia"/>
                <a:cs typeface="Constantia"/>
                <a:sym typeface="Constantia"/>
              </a:rPr>
              <a:pPr marL="0" marR="0" lvl="0" indent="0" algn="r" rtl="0">
                <a:spcBef>
                  <a:spcPts val="0"/>
                </a:spcBef>
                <a:spcAft>
                  <a:spcPts val="0"/>
                </a:spcAft>
                <a:buNone/>
              </a:pPr>
              <a:t>1</a:t>
            </a:fld>
            <a:endParaRPr sz="1300" b="0" i="0" u="none" strike="noStrike" cap="none">
              <a:solidFill>
                <a:srgbClr val="045C75"/>
              </a:solidFill>
              <a:latin typeface="Constantia"/>
              <a:ea typeface="Constantia"/>
              <a:cs typeface="Constantia"/>
              <a:sym typeface="Constantia"/>
            </a:endParaRPr>
          </a:p>
        </p:txBody>
      </p:sp>
      <p:sp>
        <p:nvSpPr>
          <p:cNvPr id="181" name="Google Shape;181;p28"/>
          <p:cNvSpPr txBox="1"/>
          <p:nvPr/>
        </p:nvSpPr>
        <p:spPr>
          <a:xfrm>
            <a:off x="10566401" y="6356807"/>
            <a:ext cx="10160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IN" sz="1300" b="0" i="0" u="none" strike="noStrike" cap="none">
                <a:solidFill>
                  <a:srgbClr val="045C75"/>
                </a:solidFill>
                <a:latin typeface="Constantia"/>
                <a:ea typeface="Constantia"/>
                <a:cs typeface="Constantia"/>
                <a:sym typeface="Constantia"/>
              </a:rPr>
              <a:pPr marL="0" marR="0" lvl="0" indent="0" algn="r" rtl="0">
                <a:spcBef>
                  <a:spcPts val="0"/>
                </a:spcBef>
                <a:spcAft>
                  <a:spcPts val="0"/>
                </a:spcAft>
                <a:buNone/>
              </a:pPr>
              <a:t>1</a:t>
            </a:fld>
            <a:endParaRPr sz="1300" b="0" i="0" u="none" strike="noStrike" cap="none">
              <a:solidFill>
                <a:srgbClr val="045C75"/>
              </a:solidFill>
              <a:latin typeface="Constantia"/>
              <a:ea typeface="Constantia"/>
              <a:cs typeface="Constantia"/>
              <a:sym typeface="Constantia"/>
            </a:endParaRPr>
          </a:p>
        </p:txBody>
      </p:sp>
      <p:sp>
        <p:nvSpPr>
          <p:cNvPr id="182" name="Google Shape;182;p28"/>
          <p:cNvSpPr txBox="1"/>
          <p:nvPr/>
        </p:nvSpPr>
        <p:spPr>
          <a:xfrm>
            <a:off x="10566401" y="6356807"/>
            <a:ext cx="10160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IN" sz="1300" b="0" i="0" u="none" strike="noStrike" cap="none">
                <a:solidFill>
                  <a:srgbClr val="045C75"/>
                </a:solidFill>
                <a:latin typeface="Constantia"/>
                <a:ea typeface="Constantia"/>
                <a:cs typeface="Constantia"/>
                <a:sym typeface="Constantia"/>
              </a:rPr>
              <a:pPr marL="0" marR="0" lvl="0" indent="0" algn="r" rtl="0">
                <a:spcBef>
                  <a:spcPts val="0"/>
                </a:spcBef>
                <a:spcAft>
                  <a:spcPts val="0"/>
                </a:spcAft>
                <a:buNone/>
              </a:pPr>
              <a:t>1</a:t>
            </a:fld>
            <a:endParaRPr sz="1300" b="0" i="0" u="none" strike="noStrike" cap="none">
              <a:solidFill>
                <a:srgbClr val="045C75"/>
              </a:solidFill>
              <a:latin typeface="Constantia"/>
              <a:ea typeface="Constantia"/>
              <a:cs typeface="Constantia"/>
              <a:sym typeface="Constantia"/>
            </a:endParaRPr>
          </a:p>
        </p:txBody>
      </p:sp>
      <p:sp>
        <p:nvSpPr>
          <p:cNvPr id="183" name="Google Shape;183;p28"/>
          <p:cNvSpPr/>
          <p:nvPr/>
        </p:nvSpPr>
        <p:spPr>
          <a:xfrm>
            <a:off x="546130" y="1960564"/>
            <a:ext cx="11167533" cy="1464280"/>
          </a:xfrm>
          <a:prstGeom prst="rect">
            <a:avLst/>
          </a:prstGeom>
          <a:solidFill>
            <a:srgbClr val="19194D"/>
          </a:solidFill>
          <a:ln w="12700" cap="flat" cmpd="sng">
            <a:solidFill>
              <a:srgbClr val="A3A3E0"/>
            </a:solidFill>
            <a:prstDash val="solid"/>
            <a:miter lim="800000"/>
            <a:headEnd type="none" w="sm" len="sm"/>
            <a:tailEnd type="none" w="sm" len="sm"/>
          </a:ln>
        </p:spPr>
        <p:txBody>
          <a:bodyPr spcFirstLastPara="1" wrap="square" lIns="37400" tIns="37400" rIns="37400" bIns="37400" anchor="ctr" anchorCtr="0">
            <a:noAutofit/>
          </a:bodyPr>
          <a:lstStyle/>
          <a:p>
            <a:pPr algn="ctr">
              <a:lnSpc>
                <a:spcPct val="85000"/>
              </a:lnSpc>
            </a:pPr>
            <a:r>
              <a:rPr lang="en-US" sz="2800" b="1" dirty="0">
                <a:solidFill>
                  <a:schemeClr val="bg1"/>
                </a:solidFill>
              </a:rPr>
              <a:t>Integrated Asset Management System (IAMS)</a:t>
            </a:r>
            <a:endParaRPr lang="en-US" sz="2600" b="1" dirty="0">
              <a:solidFill>
                <a:schemeClr val="bg1"/>
              </a:solidFill>
              <a:latin typeface="Nunito"/>
              <a:ea typeface="Nunito"/>
              <a:cs typeface="Nunito"/>
              <a:sym typeface="Nunito"/>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049" name="Picture 1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41781" y="350838"/>
            <a:ext cx="1381125" cy="16097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a:extLst>
              <a:ext uri="{FF2B5EF4-FFF2-40B4-BE49-F238E27FC236}">
                <a16:creationId xmlns:a16="http://schemas.microsoft.com/office/drawing/2014/main" xmlns="" id="{3ECAAB5F-3C75-43BF-928F-3DA41BADD1C5}"/>
              </a:ext>
            </a:extLst>
          </p:cNvPr>
          <p:cNvSpPr txBox="1"/>
          <p:nvPr/>
        </p:nvSpPr>
        <p:spPr>
          <a:xfrm>
            <a:off x="2401199" y="4928207"/>
            <a:ext cx="7389602" cy="1631216"/>
          </a:xfrm>
          <a:prstGeom prst="rect">
            <a:avLst/>
          </a:prstGeom>
          <a:noFill/>
        </p:spPr>
        <p:txBody>
          <a:bodyPr wrap="square" rtlCol="0">
            <a:spAutoFit/>
          </a:bodyPr>
          <a:lstStyle/>
          <a:p>
            <a:pPr algn="ctr"/>
            <a:r>
              <a:rPr lang="en-US" b="1" dirty="0" smtClean="0"/>
              <a:t>Developed by Center </a:t>
            </a:r>
            <a:r>
              <a:rPr lang="en-US" b="1" dirty="0"/>
              <a:t>for Modernizing Government Initiative (CMGI</a:t>
            </a:r>
            <a:r>
              <a:rPr lang="en-US" b="1" dirty="0" smtClean="0"/>
              <a:t>)</a:t>
            </a:r>
          </a:p>
          <a:p>
            <a:pPr algn="ctr"/>
            <a:endParaRPr lang="en-US" b="1" dirty="0" smtClean="0"/>
          </a:p>
          <a:p>
            <a:pPr algn="ctr"/>
            <a:r>
              <a:rPr lang="en-US" sz="1400" b="1" dirty="0"/>
              <a:t>General Administration and Public Grievance (AR) </a:t>
            </a:r>
            <a:r>
              <a:rPr lang="en-US" sz="1400" b="1" dirty="0" smtClean="0"/>
              <a:t>Department</a:t>
            </a:r>
            <a:endParaRPr lang="en-US" sz="1400" b="1" dirty="0"/>
          </a:p>
          <a:p>
            <a:pPr algn="ctr"/>
            <a:r>
              <a:rPr lang="en-US" sz="1400" b="1" dirty="0">
                <a:solidFill>
                  <a:schemeClr val="accent2">
                    <a:lumMod val="75000"/>
                  </a:schemeClr>
                </a:solidFill>
                <a:latin typeface="Bahnschrift SemiLight" panose="020B0502040204020203" pitchFamily="34" charset="0"/>
              </a:rPr>
              <a:t>Government of Odisha</a:t>
            </a:r>
            <a:endParaRPr lang="en-IN" sz="1400" b="1" dirty="0">
              <a:solidFill>
                <a:schemeClr val="accent2">
                  <a:lumMod val="75000"/>
                </a:schemeClr>
              </a:solidFill>
              <a:latin typeface="Bahnschrift SemiLight" panose="020B0502040204020203" pitchFamily="34" charset="0"/>
            </a:endParaRPr>
          </a:p>
          <a:p>
            <a:endParaRPr lang="en-IN" dirty="0"/>
          </a:p>
        </p:txBody>
      </p:sp>
      <p:pic>
        <p:nvPicPr>
          <p:cNvPr id="2052" name="Picture 1" descr="CMGI:: Hom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47756" y="3552825"/>
            <a:ext cx="1226008" cy="11882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25223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
            </a:r>
            <a:br>
              <a:rPr lang="en-US" sz="3200" b="1" dirty="0" smtClean="0">
                <a:solidFill>
                  <a:schemeClr val="bg1"/>
                </a:solidFill>
                <a:latin typeface="Verdana" pitchFamily="34" charset="0"/>
                <a:ea typeface="Verdana" pitchFamily="34" charset="0"/>
                <a:cs typeface="Verdana" pitchFamily="34" charset="0"/>
              </a:rPr>
            </a:br>
            <a:r>
              <a:rPr lang="en-US" sz="3200" b="1" dirty="0" smtClean="0">
                <a:solidFill>
                  <a:schemeClr val="bg1"/>
                </a:solidFill>
                <a:latin typeface="Verdana" pitchFamily="34" charset="0"/>
                <a:ea typeface="Verdana" pitchFamily="34" charset="0"/>
                <a:cs typeface="Verdana" pitchFamily="34" charset="0"/>
              </a:rPr>
              <a:t> CONVERSION APPLICATION FORM</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7" name="Content Placeholder 3"/>
          <p:cNvPicPr>
            <a:picLocks noGrp="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292468" y="1178168"/>
            <a:ext cx="9653955" cy="5679831"/>
          </a:xfrm>
          <a:ln>
            <a:solidFill>
              <a:schemeClr val="accent1"/>
            </a:solidFill>
            <a:miter lim="800000"/>
            <a:headEnd/>
            <a:tailEnd/>
          </a:ln>
        </p:spPr>
      </p:pic>
    </p:spTree>
    <p:extLst>
      <p:ext uri="{BB962C8B-B14F-4D97-AF65-F5344CB8AC3E}">
        <p14:creationId xmlns:p14="http://schemas.microsoft.com/office/powerpoint/2010/main" xmlns="" val="27846376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FUNCTION OF FACILITATION CENTRE</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7171194"/>
          </a:xfrm>
          <a:prstGeom prst="rect">
            <a:avLst/>
          </a:prstGeom>
        </p:spPr>
        <p:txBody>
          <a:bodyPr wrap="square">
            <a:spAutoFit/>
          </a:bodyPr>
          <a:lstStyle/>
          <a:p>
            <a:pPr algn="just">
              <a:buFont typeface="Wingdings 2" pitchFamily="18" charset="2"/>
              <a:buNone/>
            </a:pPr>
            <a:r>
              <a:rPr lang="en-US" sz="2400" dirty="0"/>
              <a:t>A Facilitation Centre is set up in the Estate Court Building near Central Record Room, Secretariat, Bhubaneswar so as to facilitate the applicant to apply online for conversion of residential land within Bhubaneswar Municipal Corporation area from "leasehold" status to "freehold" status.</a:t>
            </a:r>
          </a:p>
          <a:p>
            <a:pPr marL="342900" indent="-342900" algn="just">
              <a:buFont typeface="Wingdings" pitchFamily="2" charset="2"/>
              <a:buChar char="v"/>
            </a:pPr>
            <a:r>
              <a:rPr lang="en-US" sz="2400" dirty="0"/>
              <a:t>The applicant has to come to the Facilitation Centre with all relevant papers and documents required for conversion of leasehold land.</a:t>
            </a:r>
          </a:p>
          <a:p>
            <a:pPr marL="342900" indent="-342900" algn="just">
              <a:buFont typeface="Wingdings" pitchFamily="2" charset="2"/>
              <a:buChar char="v"/>
            </a:pPr>
            <a:r>
              <a:rPr lang="en-US" sz="2400" dirty="0"/>
              <a:t>The Facilitation Centre operates in office hours of all working days.</a:t>
            </a:r>
          </a:p>
          <a:p>
            <a:pPr marL="342900" indent="-342900" algn="just">
              <a:buFont typeface="Wingdings" pitchFamily="2" charset="2"/>
              <a:buChar char="v"/>
            </a:pPr>
            <a:r>
              <a:rPr lang="en-US" sz="2400" dirty="0"/>
              <a:t>After filing of application, the applicant will get a unique acknowledgement number. Also if he/she has provided his/her mobile number during filing of application, then a SMS alert will be communicated indicating his/her acknowledgement number, user name and password for future reference.</a:t>
            </a:r>
          </a:p>
          <a:p>
            <a:pPr marL="342900" indent="-342900" algn="just">
              <a:buFont typeface="Wingdings" pitchFamily="2" charset="2"/>
              <a:buChar char="v"/>
            </a:pPr>
            <a:r>
              <a:rPr lang="en-US" sz="2400" dirty="0"/>
              <a:t>The Facilitation Center has the facility of web Camera to capture the live photo of the applicant which will be placed in the space of photograph of the application form.</a:t>
            </a:r>
          </a:p>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905223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FUNCTION OF FACILITATION CENTRE</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5693866"/>
          </a:xfrm>
          <a:prstGeom prst="rect">
            <a:avLst/>
          </a:prstGeom>
        </p:spPr>
        <p:txBody>
          <a:bodyPr wrap="square">
            <a:spAutoFit/>
          </a:bodyPr>
          <a:lstStyle/>
          <a:p>
            <a:pPr marL="342900" indent="-342900" algn="just">
              <a:buFont typeface="Wingdings" pitchFamily="2" charset="2"/>
              <a:buChar char="v"/>
            </a:pPr>
            <a:r>
              <a:rPr lang="en-US" sz="2400" dirty="0" smtClean="0"/>
              <a:t>The </a:t>
            </a:r>
            <a:r>
              <a:rPr lang="en-US" sz="2400" dirty="0"/>
              <a:t>Facilitation Centre has the facility to capture signature of the applicant through the digital signature pad and the same will be put in the space for signature in the application form</a:t>
            </a:r>
            <a:r>
              <a:rPr lang="en-US" sz="2400" dirty="0" smtClean="0"/>
              <a:t>.</a:t>
            </a:r>
          </a:p>
          <a:p>
            <a:pPr marL="342900" indent="-342900" algn="just">
              <a:buFont typeface="Wingdings" pitchFamily="2" charset="2"/>
              <a:buChar char="v"/>
            </a:pPr>
            <a:r>
              <a:rPr lang="en-US" sz="2400" dirty="0"/>
              <a:t>The documents and relevant papers brought by the applicant can be scanned through the high resolution scanner at the Facilitation Centre and can be attached with the application.</a:t>
            </a:r>
          </a:p>
          <a:p>
            <a:pPr marL="342900" indent="-342900" algn="just">
              <a:buFont typeface="Wingdings" pitchFamily="2" charset="2"/>
              <a:buChar char="v"/>
            </a:pPr>
            <a:r>
              <a:rPr lang="en-US" sz="2400" dirty="0"/>
              <a:t>The applicant can get the printed copy of the acknowledgement at the Facilitation Centre.</a:t>
            </a:r>
          </a:p>
          <a:p>
            <a:pPr marL="342900" indent="-342900" algn="just">
              <a:buFont typeface="Wingdings" pitchFamily="2" charset="2"/>
              <a:buChar char="v"/>
            </a:pPr>
            <a:r>
              <a:rPr lang="en-US" sz="2400" dirty="0"/>
              <a:t>Further, the applicant can come to the Facilitation Centre during office hours of any working days for checking of status of the application.</a:t>
            </a:r>
          </a:p>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30873677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FACILITATION CENTRE DASHBOARD </a:t>
            </a:r>
            <a:br>
              <a:rPr lang="en-US" sz="3200" b="1" dirty="0" smtClean="0">
                <a:solidFill>
                  <a:schemeClr val="bg1"/>
                </a:solidFill>
                <a:latin typeface="Verdana" pitchFamily="34" charset="0"/>
                <a:ea typeface="Verdana" pitchFamily="34" charset="0"/>
                <a:cs typeface="Verdana" pitchFamily="34" charset="0"/>
              </a:rPr>
            </a:br>
            <a:r>
              <a:rPr lang="en-US" sz="3200" b="1" dirty="0" smtClean="0">
                <a:solidFill>
                  <a:schemeClr val="bg1"/>
                </a:solidFill>
                <a:latin typeface="Verdana" pitchFamily="34" charset="0"/>
                <a:ea typeface="Verdana" pitchFamily="34" charset="0"/>
                <a:cs typeface="Verdana" pitchFamily="34" charset="0"/>
              </a:rPr>
              <a:t>( CONVERSION)</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1105065"/>
            <a:ext cx="12192000" cy="5910590"/>
          </a:xfrm>
          <a:noFill/>
          <a:ln>
            <a:solidFill>
              <a:schemeClr val="accent1"/>
            </a:solidFill>
            <a:miter lim="800000"/>
            <a:headEnd/>
            <a:tailEnd/>
          </a:ln>
        </p:spPr>
      </p:pic>
    </p:spTree>
    <p:extLst>
      <p:ext uri="{BB962C8B-B14F-4D97-AF65-F5344CB8AC3E}">
        <p14:creationId xmlns:p14="http://schemas.microsoft.com/office/powerpoint/2010/main" xmlns="" val="938682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FACILITATION CENTRE DASHBOARD ( MUTATION)</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 y="1119352"/>
            <a:ext cx="12192000" cy="5738648"/>
          </a:xfrm>
          <a:noFill/>
          <a:ln>
            <a:solidFill>
              <a:schemeClr val="accent1"/>
            </a:solidFill>
            <a:miter lim="800000"/>
            <a:headEnd/>
            <a:tailEnd/>
          </a:ln>
        </p:spPr>
      </p:pic>
    </p:spTree>
    <p:extLst>
      <p:ext uri="{BB962C8B-B14F-4D97-AF65-F5344CB8AC3E}">
        <p14:creationId xmlns:p14="http://schemas.microsoft.com/office/powerpoint/2010/main" xmlns="" val="29027779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FACILITATION CENTRE DASHBOARD ( NOC)</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1103586"/>
            <a:ext cx="12192000" cy="5754413"/>
          </a:xfrm>
          <a:noFill/>
          <a:ln>
            <a:solidFill>
              <a:schemeClr val="accent1"/>
            </a:solidFill>
            <a:miter lim="800000"/>
            <a:headEnd/>
            <a:tailEnd/>
          </a:ln>
        </p:spPr>
      </p:pic>
    </p:spTree>
    <p:extLst>
      <p:ext uri="{BB962C8B-B14F-4D97-AF65-F5344CB8AC3E}">
        <p14:creationId xmlns:p14="http://schemas.microsoft.com/office/powerpoint/2010/main" xmlns="" val="478677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Times New Roman" pitchFamily="18" charset="0"/>
                <a:cs typeface="Times New Roman" pitchFamily="18" charset="0"/>
              </a:rPr>
              <a:t>SECTION OFFICER DASHBOARD</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6" name="Content Placeholder 3"/>
          <p:cNvPicPr>
            <a:picLocks noGrp="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1103586"/>
            <a:ext cx="12192000" cy="5754413"/>
          </a:xfrm>
          <a:ln>
            <a:solidFill>
              <a:schemeClr val="accent1"/>
            </a:solidFill>
            <a:miter lim="800000"/>
            <a:headEnd/>
            <a:tailEnd/>
          </a:ln>
        </p:spPr>
      </p:pic>
    </p:spTree>
    <p:extLst>
      <p:ext uri="{BB962C8B-B14F-4D97-AF65-F5344CB8AC3E}">
        <p14:creationId xmlns:p14="http://schemas.microsoft.com/office/powerpoint/2010/main" xmlns="" val="37541138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Times New Roman" pitchFamily="18" charset="0"/>
                <a:cs typeface="Times New Roman" pitchFamily="18" charset="0"/>
              </a:rPr>
              <a:t>SECTION OFFICER SCRUTINY</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896814" y="1150884"/>
            <a:ext cx="10155117" cy="5707116"/>
          </a:xfrm>
          <a:noFill/>
          <a:ln>
            <a:solidFill>
              <a:schemeClr val="accent1"/>
            </a:solidFill>
            <a:miter lim="800000"/>
            <a:headEnd/>
            <a:tailEnd/>
          </a:ln>
        </p:spPr>
      </p:pic>
    </p:spTree>
    <p:extLst>
      <p:ext uri="{BB962C8B-B14F-4D97-AF65-F5344CB8AC3E}">
        <p14:creationId xmlns:p14="http://schemas.microsoft.com/office/powerpoint/2010/main" xmlns="" val="9581738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Times New Roman" pitchFamily="18" charset="0"/>
                <a:cs typeface="Times New Roman" pitchFamily="18" charset="0"/>
              </a:rPr>
              <a:t>REVENUE OFFICER SCRUTINY</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5" name="Content Placeholder 3"/>
          <p:cNvPicPr>
            <a:picLocks/>
          </p:cNvPicPr>
          <p:nvPr/>
        </p:nvPicPr>
        <p:blipFill>
          <a:blip r:embed="rId3">
            <a:extLst>
              <a:ext uri="{28A0092B-C50C-407E-A947-70E740481C1C}">
                <a14:useLocalDpi xmlns:a14="http://schemas.microsoft.com/office/drawing/2010/main" xmlns="" val="0"/>
              </a:ext>
            </a:extLst>
          </a:blip>
          <a:srcRect/>
          <a:stretch>
            <a:fillRect/>
          </a:stretch>
        </p:blipFill>
        <p:spPr>
          <a:xfrm>
            <a:off x="1512277" y="1134207"/>
            <a:ext cx="9390186" cy="5723793"/>
          </a:xfrm>
          <a:prstGeom prst="rect">
            <a:avLst/>
          </a:prstGeom>
          <a:ln>
            <a:solidFill>
              <a:schemeClr val="accent1"/>
            </a:solidFill>
            <a:miter lim="800000"/>
            <a:headEnd/>
            <a:tailEnd/>
          </a:ln>
        </p:spPr>
      </p:pic>
    </p:spTree>
    <p:extLst>
      <p:ext uri="{BB962C8B-B14F-4D97-AF65-F5344CB8AC3E}">
        <p14:creationId xmlns:p14="http://schemas.microsoft.com/office/powerpoint/2010/main" xmlns="" val="39109484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ALO VERIFICATION PAGE</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6" name="Content Placeholder 5"/>
          <p:cNvPicPr>
            <a:picLocks noGrp="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1103586"/>
            <a:ext cx="12192000" cy="5754414"/>
          </a:xfrm>
          <a:ln>
            <a:solidFill>
              <a:schemeClr val="accent1"/>
            </a:solidFill>
            <a:miter lim="800000"/>
            <a:headEnd/>
            <a:tailEnd/>
          </a:ln>
        </p:spPr>
      </p:pic>
    </p:spTree>
    <p:extLst>
      <p:ext uri="{BB962C8B-B14F-4D97-AF65-F5344CB8AC3E}">
        <p14:creationId xmlns:p14="http://schemas.microsoft.com/office/powerpoint/2010/main" xmlns="" val="1177555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rPr>
              <a:t>INTRODUCTION</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5416868"/>
          </a:xfrm>
          <a:prstGeom prst="rect">
            <a:avLst/>
          </a:prstGeom>
        </p:spPr>
        <p:txBody>
          <a:bodyPr wrap="square">
            <a:spAutoFit/>
          </a:bodyPr>
          <a:lstStyle/>
          <a:p>
            <a:pPr marL="342900" indent="-342900" algn="just" eaLnBrk="0" fontAlgn="base" hangingPunct="0">
              <a:spcBef>
                <a:spcPct val="0"/>
              </a:spcBef>
              <a:spcAft>
                <a:spcPts val="1800"/>
              </a:spcAft>
              <a:buFont typeface="Wingdings" pitchFamily="2" charset="2"/>
              <a:buChar char="v"/>
              <a:defRPr/>
            </a:pPr>
            <a:r>
              <a:rPr lang="en-US" sz="2400" b="1" dirty="0"/>
              <a:t>Integrated Asset Management System (IAMS)</a:t>
            </a:r>
            <a:r>
              <a:rPr lang="en-US" sz="2400" dirty="0"/>
              <a:t> is developed in house </a:t>
            </a:r>
            <a:r>
              <a:rPr lang="en-US" sz="2400" dirty="0" smtClean="0"/>
              <a:t>to </a:t>
            </a:r>
            <a:r>
              <a:rPr lang="en-US" sz="2400" dirty="0"/>
              <a:t>ensure smooth management of residential land conversion within Bhubaneswar Municipal Corporation area from "</a:t>
            </a:r>
            <a:r>
              <a:rPr lang="en-US" sz="2400" dirty="0" smtClean="0"/>
              <a:t>leasehold” to </a:t>
            </a:r>
            <a:r>
              <a:rPr lang="en-US" sz="2400" dirty="0"/>
              <a:t>"</a:t>
            </a:r>
            <a:r>
              <a:rPr lang="en-US" sz="2400" dirty="0" smtClean="0"/>
              <a:t>freehold“ initially and later NOC </a:t>
            </a:r>
            <a:r>
              <a:rPr lang="en-US" sz="2400" dirty="0" smtClean="0"/>
              <a:t>and Mutation </a:t>
            </a:r>
            <a:r>
              <a:rPr lang="en-US" sz="2400" dirty="0" smtClean="0"/>
              <a:t>added  </a:t>
            </a:r>
            <a:r>
              <a:rPr lang="en-US" sz="2400" dirty="0"/>
              <a:t>to minimize processing time and bring transparency in the process followed by the General Administration Department through use of Information and Communication Technology. </a:t>
            </a:r>
            <a:endParaRPr lang="en-US" sz="2400" dirty="0" smtClean="0"/>
          </a:p>
          <a:p>
            <a:pPr marL="342900" indent="-342900" algn="just" eaLnBrk="0" fontAlgn="base" hangingPunct="0">
              <a:spcBef>
                <a:spcPct val="0"/>
              </a:spcBef>
              <a:spcAft>
                <a:spcPts val="1800"/>
              </a:spcAft>
              <a:buFont typeface="Wingdings" pitchFamily="2" charset="2"/>
              <a:buChar char="v"/>
              <a:defRPr/>
            </a:pPr>
            <a:r>
              <a:rPr lang="en-US" sz="2400" dirty="0" smtClean="0"/>
              <a:t>IAMS </a:t>
            </a:r>
            <a:r>
              <a:rPr lang="en-US" sz="2400" dirty="0"/>
              <a:t>is an integrated land database and </a:t>
            </a:r>
            <a:r>
              <a:rPr lang="en-US" sz="2400" dirty="0" smtClean="0"/>
              <a:t>digitized </a:t>
            </a:r>
            <a:r>
              <a:rPr lang="en-US" sz="2400" dirty="0"/>
              <a:t>files in order to refer the relevant file and act upon it for conversion into freehold status and tracking of application at different stages by the applicant as well as authority. </a:t>
            </a:r>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3352744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Times New Roman" pitchFamily="18" charset="0"/>
                <a:cs typeface="Times New Roman" pitchFamily="18" charset="0"/>
              </a:rPr>
              <a:t>DIRECTOR ESTATE VERIFICATION PAGE</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7" name="Content Placeholder 3"/>
          <p:cNvPicPr>
            <a:picLocks noGrp="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1135117"/>
            <a:ext cx="12192000" cy="5722883"/>
          </a:xfrm>
          <a:ln>
            <a:solidFill>
              <a:schemeClr val="accent1"/>
            </a:solidFill>
            <a:miter lim="800000"/>
            <a:headEnd/>
            <a:tailEnd/>
          </a:ln>
        </p:spPr>
      </p:pic>
    </p:spTree>
    <p:extLst>
      <p:ext uri="{BB962C8B-B14F-4D97-AF65-F5344CB8AC3E}">
        <p14:creationId xmlns:p14="http://schemas.microsoft.com/office/powerpoint/2010/main" xmlns="" val="9635902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smtClean="0">
                <a:solidFill>
                  <a:schemeClr val="bg1"/>
                </a:solidFill>
                <a:latin typeface="Times New Roman" pitchFamily="18" charset="0"/>
                <a:cs typeface="Times New Roman" pitchFamily="18" charset="0"/>
              </a:rPr>
              <a:t>SECRETARY APPROVAL PAGE</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5" name="Content Placeholder 3"/>
          <p:cNvPicPr>
            <a:picLocks/>
          </p:cNvPicPr>
          <p:nvPr/>
        </p:nvPicPr>
        <p:blipFill>
          <a:blip r:embed="rId3">
            <a:extLst>
              <a:ext uri="{28A0092B-C50C-407E-A947-70E740481C1C}">
                <a14:useLocalDpi xmlns:a14="http://schemas.microsoft.com/office/drawing/2010/main" xmlns="" val="0"/>
              </a:ext>
            </a:extLst>
          </a:blip>
          <a:srcRect/>
          <a:stretch>
            <a:fillRect/>
          </a:stretch>
        </p:blipFill>
        <p:spPr>
          <a:xfrm>
            <a:off x="0" y="1119352"/>
            <a:ext cx="12192000" cy="5738647"/>
          </a:xfrm>
          <a:prstGeom prst="rect">
            <a:avLst/>
          </a:prstGeom>
          <a:ln>
            <a:solidFill>
              <a:schemeClr val="accent1"/>
            </a:solidFill>
            <a:miter lim="800000"/>
            <a:headEnd/>
            <a:tailEnd/>
          </a:ln>
        </p:spPr>
      </p:pic>
    </p:spTree>
    <p:extLst>
      <p:ext uri="{BB962C8B-B14F-4D97-AF65-F5344CB8AC3E}">
        <p14:creationId xmlns:p14="http://schemas.microsoft.com/office/powerpoint/2010/main" xmlns="" val="3218422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Arc 172">
            <a:extLst>
              <a:ext uri="{FF2B5EF4-FFF2-40B4-BE49-F238E27FC236}">
                <a16:creationId xmlns:a16="http://schemas.microsoft.com/office/drawing/2014/main" xmlns="" id="{1F4BEE5E-C149-1B4D-9AC9-75F6FDD1B88B}"/>
              </a:ext>
            </a:extLst>
          </p:cNvPr>
          <p:cNvSpPr/>
          <p:nvPr/>
        </p:nvSpPr>
        <p:spPr>
          <a:xfrm rot="5400000" flipH="1">
            <a:off x="3880039" y="1809134"/>
            <a:ext cx="4463508" cy="4464671"/>
          </a:xfrm>
          <a:prstGeom prst="arc">
            <a:avLst>
              <a:gd name="adj1" fmla="val 11712673"/>
              <a:gd name="adj2" fmla="val 20830653"/>
            </a:avLst>
          </a:prstGeom>
          <a:ln w="50800">
            <a:solidFill>
              <a:schemeClr val="bg1">
                <a:lumMod val="50000"/>
                <a:alpha val="20000"/>
              </a:schemeClr>
            </a:solidFill>
          </a:ln>
        </p:spPr>
        <p:style>
          <a:lnRef idx="1">
            <a:schemeClr val="accent1"/>
          </a:lnRef>
          <a:fillRef idx="0">
            <a:schemeClr val="accent1"/>
          </a:fillRef>
          <a:effectRef idx="0">
            <a:schemeClr val="accent1"/>
          </a:effectRef>
          <a:fontRef idx="minor">
            <a:schemeClr val="tx1"/>
          </a:fontRef>
        </p:style>
        <p:txBody>
          <a:bodyPr lIns="45720" tIns="22860" rIns="45720" bIns="22860" rtlCol="0" anchor="ctr"/>
          <a:lstStyle/>
          <a:p>
            <a:pPr algn="ctr"/>
            <a:endParaRPr lang="en-US"/>
          </a:p>
        </p:txBody>
      </p:sp>
      <p:sp>
        <p:nvSpPr>
          <p:cNvPr id="136" name="Shape 834">
            <a:extLst>
              <a:ext uri="{FF2B5EF4-FFF2-40B4-BE49-F238E27FC236}">
                <a16:creationId xmlns:a16="http://schemas.microsoft.com/office/drawing/2014/main" xmlns="" id="{2FE3808E-F9D0-A34B-8AB5-AC73765A4E38}"/>
              </a:ext>
            </a:extLst>
          </p:cNvPr>
          <p:cNvSpPr>
            <a:spLocks noChangeArrowheads="1"/>
          </p:cNvSpPr>
          <p:nvPr/>
        </p:nvSpPr>
        <p:spPr bwMode="auto">
          <a:xfrm>
            <a:off x="7374486" y="2131471"/>
            <a:ext cx="524933" cy="524795"/>
          </a:xfrm>
          <a:prstGeom prst="ellipse">
            <a:avLst/>
          </a:prstGeom>
          <a:solidFill>
            <a:schemeClr val="accent1"/>
          </a:solidFill>
          <a:ln>
            <a:noFill/>
          </a:ln>
        </p:spPr>
        <p:txBody>
          <a:bodyPr lIns="35719" tIns="35719" rIns="35719" bIns="35719" anchor="ctr"/>
          <a:lstStyle>
            <a:lvl1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rPr>
              <a:t>5</a:t>
            </a:r>
            <a:endParaRPr lang="ru-RU"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endParaRPr>
          </a:p>
        </p:txBody>
      </p:sp>
      <p:sp>
        <p:nvSpPr>
          <p:cNvPr id="134" name="Shape 836">
            <a:extLst>
              <a:ext uri="{FF2B5EF4-FFF2-40B4-BE49-F238E27FC236}">
                <a16:creationId xmlns:a16="http://schemas.microsoft.com/office/drawing/2014/main" xmlns="" id="{D3228618-B010-064A-8DA2-F01C793C591E}"/>
              </a:ext>
            </a:extLst>
          </p:cNvPr>
          <p:cNvSpPr>
            <a:spLocks noChangeArrowheads="1"/>
          </p:cNvSpPr>
          <p:nvPr/>
        </p:nvSpPr>
        <p:spPr bwMode="auto">
          <a:xfrm>
            <a:off x="8012594" y="3353608"/>
            <a:ext cx="524933" cy="524795"/>
          </a:xfrm>
          <a:prstGeom prst="ellipse">
            <a:avLst/>
          </a:prstGeom>
          <a:solidFill>
            <a:schemeClr val="accent2"/>
          </a:solidFill>
          <a:ln>
            <a:noFill/>
          </a:ln>
        </p:spPr>
        <p:txBody>
          <a:bodyPr lIns="35719" tIns="35719" rIns="35719" bIns="35719" anchor="ctr"/>
          <a:lstStyle>
            <a:lvl1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ru-RU" sz="1800" dirty="0" smtClean="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rPr>
              <a:t>6</a:t>
            </a:r>
            <a:endParaRPr lang="ru-RU"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endParaRPr>
          </a:p>
        </p:txBody>
      </p:sp>
      <p:sp>
        <p:nvSpPr>
          <p:cNvPr id="118" name="Shape 850">
            <a:extLst>
              <a:ext uri="{FF2B5EF4-FFF2-40B4-BE49-F238E27FC236}">
                <a16:creationId xmlns:a16="http://schemas.microsoft.com/office/drawing/2014/main" xmlns="" id="{335D7734-8894-7F43-A00A-9D26D51B8F56}"/>
              </a:ext>
            </a:extLst>
          </p:cNvPr>
          <p:cNvSpPr>
            <a:spLocks noChangeArrowheads="1"/>
          </p:cNvSpPr>
          <p:nvPr/>
        </p:nvSpPr>
        <p:spPr bwMode="auto">
          <a:xfrm>
            <a:off x="7539814" y="5367468"/>
            <a:ext cx="524933" cy="524795"/>
          </a:xfrm>
          <a:prstGeom prst="ellipse">
            <a:avLst/>
          </a:prstGeom>
          <a:solidFill>
            <a:schemeClr val="accent5"/>
          </a:solidFill>
          <a:ln>
            <a:noFill/>
          </a:ln>
        </p:spPr>
        <p:txBody>
          <a:bodyPr lIns="35719" tIns="35719" rIns="35719" bIns="35719" anchor="ctr"/>
          <a:lstStyle>
            <a:lvl1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rPr>
              <a:t>7</a:t>
            </a:r>
            <a:endParaRPr lang="ru-RU"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endParaRPr>
          </a:p>
        </p:txBody>
      </p:sp>
      <p:sp>
        <p:nvSpPr>
          <p:cNvPr id="3" name="Arc 2">
            <a:extLst>
              <a:ext uri="{FF2B5EF4-FFF2-40B4-BE49-F238E27FC236}">
                <a16:creationId xmlns:a16="http://schemas.microsoft.com/office/drawing/2014/main" xmlns="" id="{3E0597D1-96DB-5E44-87C4-BFCF25E28210}"/>
              </a:ext>
            </a:extLst>
          </p:cNvPr>
          <p:cNvSpPr/>
          <p:nvPr/>
        </p:nvSpPr>
        <p:spPr>
          <a:xfrm rot="16200000">
            <a:off x="3810971" y="1882816"/>
            <a:ext cx="4463508" cy="4464671"/>
          </a:xfrm>
          <a:prstGeom prst="arc">
            <a:avLst>
              <a:gd name="adj1" fmla="val 11712673"/>
              <a:gd name="adj2" fmla="val 20830653"/>
            </a:avLst>
          </a:prstGeom>
          <a:ln w="50800">
            <a:solidFill>
              <a:schemeClr val="bg1">
                <a:lumMod val="50000"/>
                <a:alpha val="20000"/>
              </a:schemeClr>
            </a:solidFill>
          </a:ln>
        </p:spPr>
        <p:style>
          <a:lnRef idx="1">
            <a:schemeClr val="accent1"/>
          </a:lnRef>
          <a:fillRef idx="0">
            <a:schemeClr val="accent1"/>
          </a:fillRef>
          <a:effectRef idx="0">
            <a:schemeClr val="accent1"/>
          </a:effectRef>
          <a:fontRef idx="minor">
            <a:schemeClr val="tx1"/>
          </a:fontRef>
        </p:style>
        <p:txBody>
          <a:bodyPr lIns="45720" tIns="22860" rIns="45720" bIns="22860" rtlCol="0" anchor="ctr"/>
          <a:lstStyle/>
          <a:p>
            <a:pPr algn="ctr"/>
            <a:endParaRPr lang="en-US"/>
          </a:p>
        </p:txBody>
      </p:sp>
      <p:sp>
        <p:nvSpPr>
          <p:cNvPr id="126" name="Shape 838">
            <a:extLst>
              <a:ext uri="{FF2B5EF4-FFF2-40B4-BE49-F238E27FC236}">
                <a16:creationId xmlns:a16="http://schemas.microsoft.com/office/drawing/2014/main" xmlns="" id="{B3976B2D-BCFD-6C40-9575-74C403E6F862}"/>
              </a:ext>
            </a:extLst>
          </p:cNvPr>
          <p:cNvSpPr>
            <a:spLocks noChangeArrowheads="1"/>
          </p:cNvSpPr>
          <p:nvPr/>
        </p:nvSpPr>
        <p:spPr bwMode="auto">
          <a:xfrm>
            <a:off x="3703504" y="3037693"/>
            <a:ext cx="524933" cy="524795"/>
          </a:xfrm>
          <a:prstGeom prst="ellipse">
            <a:avLst/>
          </a:prstGeom>
          <a:solidFill>
            <a:schemeClr val="accent2"/>
          </a:solidFill>
          <a:ln>
            <a:noFill/>
          </a:ln>
        </p:spPr>
        <p:txBody>
          <a:bodyPr lIns="35719" tIns="35719" rIns="35719" bIns="35719" anchor="ctr"/>
          <a:lstStyle>
            <a:lvl1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rPr>
              <a:t>2</a:t>
            </a:r>
            <a:endParaRPr lang="ru-RU"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endParaRPr>
          </a:p>
        </p:txBody>
      </p:sp>
      <p:sp>
        <p:nvSpPr>
          <p:cNvPr id="78" name="Shape 854">
            <a:extLst>
              <a:ext uri="{FF2B5EF4-FFF2-40B4-BE49-F238E27FC236}">
                <a16:creationId xmlns:a16="http://schemas.microsoft.com/office/drawing/2014/main" xmlns="" id="{B42A4413-2749-824A-A383-B867E8934305}"/>
              </a:ext>
            </a:extLst>
          </p:cNvPr>
          <p:cNvSpPr>
            <a:spLocks noChangeArrowheads="1"/>
          </p:cNvSpPr>
          <p:nvPr/>
        </p:nvSpPr>
        <p:spPr bwMode="auto">
          <a:xfrm>
            <a:off x="3617030" y="4377773"/>
            <a:ext cx="524933" cy="524795"/>
          </a:xfrm>
          <a:prstGeom prst="ellipse">
            <a:avLst/>
          </a:prstGeom>
          <a:solidFill>
            <a:schemeClr val="accent3"/>
          </a:solidFill>
          <a:ln>
            <a:noFill/>
          </a:ln>
        </p:spPr>
        <p:txBody>
          <a:bodyPr lIns="35719" tIns="35719" rIns="35719" bIns="35719" anchor="ctr"/>
          <a:lstStyle>
            <a:lvl1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rPr>
              <a:t>3</a:t>
            </a:r>
            <a:endParaRPr lang="ru-RU"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endParaRPr>
          </a:p>
        </p:txBody>
      </p:sp>
      <p:sp>
        <p:nvSpPr>
          <p:cNvPr id="64" name="Shape 870">
            <a:extLst>
              <a:ext uri="{FF2B5EF4-FFF2-40B4-BE49-F238E27FC236}">
                <a16:creationId xmlns:a16="http://schemas.microsoft.com/office/drawing/2014/main" xmlns="" id="{59429BEB-FF92-BE44-AD59-535EAE912DC3}"/>
              </a:ext>
            </a:extLst>
          </p:cNvPr>
          <p:cNvSpPr>
            <a:spLocks noChangeArrowheads="1"/>
          </p:cNvSpPr>
          <p:nvPr/>
        </p:nvSpPr>
        <p:spPr bwMode="auto">
          <a:xfrm>
            <a:off x="4235555" y="5597531"/>
            <a:ext cx="524933" cy="524795"/>
          </a:xfrm>
          <a:prstGeom prst="ellipse">
            <a:avLst/>
          </a:prstGeom>
          <a:solidFill>
            <a:schemeClr val="accent4"/>
          </a:solidFill>
          <a:ln>
            <a:noFill/>
          </a:ln>
        </p:spPr>
        <p:txBody>
          <a:bodyPr lIns="35719" tIns="35719" rIns="35719" bIns="35719" anchor="ctr"/>
          <a:lstStyle>
            <a:lvl1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rPr>
              <a:t>4</a:t>
            </a:r>
            <a:endParaRPr lang="ru-RU"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endParaRPr>
          </a:p>
        </p:txBody>
      </p:sp>
      <p:sp>
        <p:nvSpPr>
          <p:cNvPr id="60" name="Shape 875">
            <a:extLst>
              <a:ext uri="{FF2B5EF4-FFF2-40B4-BE49-F238E27FC236}">
                <a16:creationId xmlns:a16="http://schemas.microsoft.com/office/drawing/2014/main" xmlns="" id="{6F8B8771-FC63-804E-914F-41993EF86F90}"/>
              </a:ext>
            </a:extLst>
          </p:cNvPr>
          <p:cNvSpPr>
            <a:spLocks noChangeArrowheads="1"/>
          </p:cNvSpPr>
          <p:nvPr/>
        </p:nvSpPr>
        <p:spPr bwMode="auto">
          <a:xfrm>
            <a:off x="4367763" y="2040000"/>
            <a:ext cx="524933" cy="524795"/>
          </a:xfrm>
          <a:prstGeom prst="ellipse">
            <a:avLst/>
          </a:prstGeom>
          <a:solidFill>
            <a:schemeClr val="accent1"/>
          </a:solidFill>
          <a:ln>
            <a:noFill/>
          </a:ln>
        </p:spPr>
        <p:txBody>
          <a:bodyPr lIns="35719" tIns="35719" rIns="35719" bIns="35719" anchor="ctr"/>
          <a:lstStyle>
            <a:lvl1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rPr>
              <a:t>1</a:t>
            </a:r>
            <a:endParaRPr lang="ru-RU"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endParaRPr>
          </a:p>
        </p:txBody>
      </p:sp>
      <p:grpSp>
        <p:nvGrpSpPr>
          <p:cNvPr id="10" name="Group 9">
            <a:extLst>
              <a:ext uri="{FF2B5EF4-FFF2-40B4-BE49-F238E27FC236}">
                <a16:creationId xmlns:a16="http://schemas.microsoft.com/office/drawing/2014/main" xmlns="" id="{1354CEE6-8333-0E48-A71D-C061A95D931A}"/>
              </a:ext>
            </a:extLst>
          </p:cNvPr>
          <p:cNvGrpSpPr/>
          <p:nvPr/>
        </p:nvGrpSpPr>
        <p:grpSpPr>
          <a:xfrm>
            <a:off x="5450919" y="1872000"/>
            <a:ext cx="212982" cy="4483977"/>
            <a:chOff x="10898998" y="3743999"/>
            <a:chExt cx="425854" cy="8967954"/>
          </a:xfrm>
        </p:grpSpPr>
        <p:sp>
          <p:nvSpPr>
            <p:cNvPr id="183" name="Shape 877">
              <a:extLst>
                <a:ext uri="{FF2B5EF4-FFF2-40B4-BE49-F238E27FC236}">
                  <a16:creationId xmlns:a16="http://schemas.microsoft.com/office/drawing/2014/main" xmlns="" id="{02C1DA1F-D277-D245-B3B6-2FF3A9F05341}"/>
                </a:ext>
              </a:extLst>
            </p:cNvPr>
            <p:cNvSpPr>
              <a:spLocks/>
            </p:cNvSpPr>
            <p:nvPr/>
          </p:nvSpPr>
          <p:spPr bwMode="auto">
            <a:xfrm rot="4646704">
              <a:off x="11051079" y="3743999"/>
              <a:ext cx="273773" cy="273773"/>
            </a:xfrm>
            <a:custGeom>
              <a:avLst/>
              <a:gdLst>
                <a:gd name="T0" fmla="*/ 278660904 w 21600"/>
                <a:gd name="T1" fmla="*/ 278660904 h 21600"/>
                <a:gd name="T2" fmla="*/ 278660904 w 21600"/>
                <a:gd name="T3" fmla="*/ 278660904 h 21600"/>
                <a:gd name="T4" fmla="*/ 278660904 w 21600"/>
                <a:gd name="T5" fmla="*/ 278660904 h 21600"/>
                <a:gd name="T6" fmla="*/ 278660904 w 21600"/>
                <a:gd name="T7" fmla="*/ 27866090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xmlns="" w="3175">
                  <a:solidFill>
                    <a:srgbClr val="000000"/>
                  </a:solidFill>
                  <a:miter lim="400000"/>
                  <a:headEnd/>
                  <a:tailEnd/>
                </a14:hiddenLine>
              </a:ext>
            </a:extLst>
          </p:spPr>
          <p:txBody>
            <a:bodyPr lIns="71437" tIns="71437" rIns="71437" bIns="71437" anchor="ctr"/>
            <a:lstStyle/>
            <a:p>
              <a:endParaRPr lang="en-US"/>
            </a:p>
          </p:txBody>
        </p:sp>
        <p:sp>
          <p:nvSpPr>
            <p:cNvPr id="184" name="Shape 880">
              <a:extLst>
                <a:ext uri="{FF2B5EF4-FFF2-40B4-BE49-F238E27FC236}">
                  <a16:creationId xmlns:a16="http://schemas.microsoft.com/office/drawing/2014/main" xmlns="" id="{D602ACE4-6432-AB4E-903C-E5214C9FA9CA}"/>
                </a:ext>
              </a:extLst>
            </p:cNvPr>
            <p:cNvSpPr>
              <a:spLocks/>
            </p:cNvSpPr>
            <p:nvPr/>
          </p:nvSpPr>
          <p:spPr bwMode="auto">
            <a:xfrm rot="6300000">
              <a:off x="10898998" y="12438180"/>
              <a:ext cx="273773" cy="273773"/>
            </a:xfrm>
            <a:custGeom>
              <a:avLst/>
              <a:gdLst>
                <a:gd name="T0" fmla="*/ 278660904 w 21600"/>
                <a:gd name="T1" fmla="*/ 278660904 h 21600"/>
                <a:gd name="T2" fmla="*/ 278660904 w 21600"/>
                <a:gd name="T3" fmla="*/ 278660904 h 21600"/>
                <a:gd name="T4" fmla="*/ 278660904 w 21600"/>
                <a:gd name="T5" fmla="*/ 278660904 h 21600"/>
                <a:gd name="T6" fmla="*/ 278660904 w 21600"/>
                <a:gd name="T7" fmla="*/ 27866090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xmlns="" w="3175">
                  <a:solidFill>
                    <a:srgbClr val="000000"/>
                  </a:solidFill>
                  <a:miter lim="400000"/>
                  <a:headEnd/>
                  <a:tailEnd/>
                </a14:hiddenLine>
              </a:ext>
            </a:extLst>
          </p:spPr>
          <p:txBody>
            <a:bodyPr lIns="71437" tIns="71437" rIns="71437" bIns="71437" anchor="ctr"/>
            <a:lstStyle/>
            <a:p>
              <a:endParaRPr lang="en-US"/>
            </a:p>
          </p:txBody>
        </p:sp>
      </p:grpSp>
      <p:grpSp>
        <p:nvGrpSpPr>
          <p:cNvPr id="185" name="Group 184">
            <a:extLst>
              <a:ext uri="{FF2B5EF4-FFF2-40B4-BE49-F238E27FC236}">
                <a16:creationId xmlns:a16="http://schemas.microsoft.com/office/drawing/2014/main" xmlns="" id="{014C0359-70E4-CF4C-9A6F-AE93D63C36EE}"/>
              </a:ext>
            </a:extLst>
          </p:cNvPr>
          <p:cNvGrpSpPr/>
          <p:nvPr/>
        </p:nvGrpSpPr>
        <p:grpSpPr>
          <a:xfrm flipH="1">
            <a:off x="6579124" y="1872000"/>
            <a:ext cx="212982" cy="4483977"/>
            <a:chOff x="10898998" y="3743999"/>
            <a:chExt cx="425854" cy="8967954"/>
          </a:xfrm>
        </p:grpSpPr>
        <p:sp>
          <p:nvSpPr>
            <p:cNvPr id="186" name="Shape 877">
              <a:extLst>
                <a:ext uri="{FF2B5EF4-FFF2-40B4-BE49-F238E27FC236}">
                  <a16:creationId xmlns:a16="http://schemas.microsoft.com/office/drawing/2014/main" xmlns="" id="{FBFDFC6F-6ECE-8442-9157-ED3509393392}"/>
                </a:ext>
              </a:extLst>
            </p:cNvPr>
            <p:cNvSpPr>
              <a:spLocks/>
            </p:cNvSpPr>
            <p:nvPr/>
          </p:nvSpPr>
          <p:spPr bwMode="auto">
            <a:xfrm rot="4646704">
              <a:off x="11051079" y="3743999"/>
              <a:ext cx="273773" cy="273773"/>
            </a:xfrm>
            <a:custGeom>
              <a:avLst/>
              <a:gdLst>
                <a:gd name="T0" fmla="*/ 278660904 w 21600"/>
                <a:gd name="T1" fmla="*/ 278660904 h 21600"/>
                <a:gd name="T2" fmla="*/ 278660904 w 21600"/>
                <a:gd name="T3" fmla="*/ 278660904 h 21600"/>
                <a:gd name="T4" fmla="*/ 278660904 w 21600"/>
                <a:gd name="T5" fmla="*/ 278660904 h 21600"/>
                <a:gd name="T6" fmla="*/ 278660904 w 21600"/>
                <a:gd name="T7" fmla="*/ 27866090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xmlns="" w="3175">
                  <a:solidFill>
                    <a:srgbClr val="000000"/>
                  </a:solidFill>
                  <a:miter lim="400000"/>
                  <a:headEnd/>
                  <a:tailEnd/>
                </a14:hiddenLine>
              </a:ext>
            </a:extLst>
          </p:spPr>
          <p:txBody>
            <a:bodyPr lIns="71437" tIns="71437" rIns="71437" bIns="71437" anchor="ctr"/>
            <a:lstStyle/>
            <a:p>
              <a:endParaRPr lang="en-US"/>
            </a:p>
          </p:txBody>
        </p:sp>
        <p:sp>
          <p:nvSpPr>
            <p:cNvPr id="187" name="Shape 880">
              <a:extLst>
                <a:ext uri="{FF2B5EF4-FFF2-40B4-BE49-F238E27FC236}">
                  <a16:creationId xmlns:a16="http://schemas.microsoft.com/office/drawing/2014/main" xmlns="" id="{948ECEA8-318D-6344-8995-CEBCD987B3BC}"/>
                </a:ext>
              </a:extLst>
            </p:cNvPr>
            <p:cNvSpPr>
              <a:spLocks/>
            </p:cNvSpPr>
            <p:nvPr/>
          </p:nvSpPr>
          <p:spPr bwMode="auto">
            <a:xfrm rot="6300000">
              <a:off x="10898998" y="12438180"/>
              <a:ext cx="273773" cy="273773"/>
            </a:xfrm>
            <a:custGeom>
              <a:avLst/>
              <a:gdLst>
                <a:gd name="T0" fmla="*/ 278660904 w 21600"/>
                <a:gd name="T1" fmla="*/ 278660904 h 21600"/>
                <a:gd name="T2" fmla="*/ 278660904 w 21600"/>
                <a:gd name="T3" fmla="*/ 278660904 h 21600"/>
                <a:gd name="T4" fmla="*/ 278660904 w 21600"/>
                <a:gd name="T5" fmla="*/ 278660904 h 21600"/>
                <a:gd name="T6" fmla="*/ 278660904 w 21600"/>
                <a:gd name="T7" fmla="*/ 27866090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xmlns="" w="3175">
                  <a:solidFill>
                    <a:srgbClr val="000000"/>
                  </a:solidFill>
                  <a:miter lim="400000"/>
                  <a:headEnd/>
                  <a:tailEnd/>
                </a14:hiddenLine>
              </a:ext>
            </a:extLst>
          </p:spPr>
          <p:txBody>
            <a:bodyPr lIns="71437" tIns="71437" rIns="71437" bIns="71437" anchor="ctr"/>
            <a:lstStyle/>
            <a:p>
              <a:endParaRPr lang="en-US"/>
            </a:p>
          </p:txBody>
        </p:sp>
      </p:grpSp>
      <p:grpSp>
        <p:nvGrpSpPr>
          <p:cNvPr id="11" name="Group 10">
            <a:extLst>
              <a:ext uri="{FF2B5EF4-FFF2-40B4-BE49-F238E27FC236}">
                <a16:creationId xmlns:a16="http://schemas.microsoft.com/office/drawing/2014/main" xmlns="" id="{538423BB-4507-AE45-9B84-7545198E28F8}"/>
              </a:ext>
            </a:extLst>
          </p:cNvPr>
          <p:cNvGrpSpPr/>
          <p:nvPr/>
        </p:nvGrpSpPr>
        <p:grpSpPr>
          <a:xfrm>
            <a:off x="8199366" y="1143000"/>
            <a:ext cx="3813958" cy="5421239"/>
            <a:chOff x="16394461" y="5120090"/>
            <a:chExt cx="7625931" cy="7628149"/>
          </a:xfrm>
        </p:grpSpPr>
        <p:sp>
          <p:nvSpPr>
            <p:cNvPr id="188" name="Rectangle 56">
              <a:extLst>
                <a:ext uri="{FF2B5EF4-FFF2-40B4-BE49-F238E27FC236}">
                  <a16:creationId xmlns:a16="http://schemas.microsoft.com/office/drawing/2014/main" xmlns="" id="{B2864248-EB43-254B-BDC9-8334405CAC25}"/>
                </a:ext>
              </a:extLst>
            </p:cNvPr>
            <p:cNvSpPr/>
            <p:nvPr/>
          </p:nvSpPr>
          <p:spPr>
            <a:xfrm>
              <a:off x="16394461" y="5120090"/>
              <a:ext cx="7625931" cy="2858249"/>
            </a:xfrm>
            <a:prstGeom prst="rect">
              <a:avLst/>
            </a:prstGeom>
          </p:spPr>
          <p:txBody>
            <a:bodyPr wrap="square">
              <a:spAutoFit/>
            </a:bodyPr>
            <a:lstStyle/>
            <a:p>
              <a:pPr marL="109728" algn="just">
                <a:defRPr/>
              </a:pPr>
              <a:r>
                <a:rPr lang="en-US" sz="1400" dirty="0"/>
                <a:t>Where the applications are submitted with all required papers with fees, and complete in all respects, permission will be accorded in the site www.gaestate.in and the applicant/s shall be intimated regarding permission of his/her/their conversion application through unique Registration No that was allocated during online application besides dispatch of hardcopy.</a:t>
              </a:r>
            </a:p>
          </p:txBody>
        </p:sp>
        <p:sp>
          <p:nvSpPr>
            <p:cNvPr id="189" name="Rectangle 56">
              <a:extLst>
                <a:ext uri="{FF2B5EF4-FFF2-40B4-BE49-F238E27FC236}">
                  <a16:creationId xmlns:a16="http://schemas.microsoft.com/office/drawing/2014/main" xmlns="" id="{9A342E14-52DD-834C-9F02-50C234232BEC}"/>
                </a:ext>
              </a:extLst>
            </p:cNvPr>
            <p:cNvSpPr/>
            <p:nvPr/>
          </p:nvSpPr>
          <p:spPr>
            <a:xfrm>
              <a:off x="17070609" y="10799432"/>
              <a:ext cx="6949779" cy="1948807"/>
            </a:xfrm>
            <a:prstGeom prst="rect">
              <a:avLst/>
            </a:prstGeom>
          </p:spPr>
          <p:txBody>
            <a:bodyPr wrap="square">
              <a:spAutoFit/>
            </a:bodyPr>
            <a:lstStyle/>
            <a:p>
              <a:pPr marL="109728" algn="just">
                <a:defRPr/>
              </a:pPr>
              <a:r>
                <a:rPr lang="en-US" sz="1400" dirty="0" smtClean="0"/>
                <a:t>The </a:t>
              </a:r>
              <a:r>
                <a:rPr lang="en-US" sz="1400" dirty="0"/>
                <a:t>lessee/applicant shall bear the stamp </a:t>
              </a:r>
              <a:r>
                <a:rPr lang="en-US" sz="1400" dirty="0" smtClean="0"/>
                <a:t>duty </a:t>
              </a:r>
              <a:r>
                <a:rPr lang="en-US" sz="1400" dirty="0"/>
                <a:t>and registration fees and register the conveyance deed in consultation with the District Sub- Registrar, Bhubaneswar/Sub-Registrar, </a:t>
              </a:r>
              <a:r>
                <a:rPr lang="en-US" sz="1400" dirty="0" err="1"/>
                <a:t>Khandagiri</a:t>
              </a:r>
              <a:r>
                <a:rPr lang="en-US" sz="1400" dirty="0"/>
                <a:t>, Bhubaneswar.</a:t>
              </a:r>
            </a:p>
          </p:txBody>
        </p:sp>
        <p:sp>
          <p:nvSpPr>
            <p:cNvPr id="190" name="Rectangle 56">
              <a:extLst>
                <a:ext uri="{FF2B5EF4-FFF2-40B4-BE49-F238E27FC236}">
                  <a16:creationId xmlns:a16="http://schemas.microsoft.com/office/drawing/2014/main" xmlns="" id="{31ABA1C4-B059-DA4C-BE70-F873AA566CBD}"/>
                </a:ext>
              </a:extLst>
            </p:cNvPr>
            <p:cNvSpPr/>
            <p:nvPr/>
          </p:nvSpPr>
          <p:spPr>
            <a:xfrm>
              <a:off x="17196704" y="8213442"/>
              <a:ext cx="6823686" cy="2555102"/>
            </a:xfrm>
            <a:prstGeom prst="rect">
              <a:avLst/>
            </a:prstGeom>
          </p:spPr>
          <p:txBody>
            <a:bodyPr wrap="square">
              <a:spAutoFit/>
            </a:bodyPr>
            <a:lstStyle/>
            <a:p>
              <a:pPr algn="just"/>
              <a:r>
                <a:rPr lang="en-US" sz="1400" dirty="0"/>
                <a:t>The lessee/applicant shall prepare Conveyance Deed in stamp papers in consultation with the District Sub- Registrar, Bhubaneswar/ Sub-Registrar, </a:t>
              </a:r>
              <a:r>
                <a:rPr lang="en-US" sz="1400" dirty="0" err="1"/>
                <a:t>Khandagiri</a:t>
              </a:r>
              <a:r>
                <a:rPr lang="en-US" sz="1400" dirty="0"/>
                <a:t>, Bhubaneswar and submit the same in G.A. Department for approval within 30(thirty) days.</a:t>
              </a:r>
            </a:p>
            <a:p>
              <a:r>
                <a:rPr lang="en-US" sz="1400" dirty="0" smtClean="0">
                  <a:latin typeface="Lato Light" panose="020F0502020204030203" pitchFamily="34" charset="0"/>
                  <a:ea typeface="Lato Light" panose="020F0502020204030203" pitchFamily="34" charset="0"/>
                  <a:cs typeface="Lato Light" panose="020F0502020204030203" pitchFamily="34" charset="0"/>
                </a:rPr>
                <a:t>.</a:t>
              </a: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93" name="Group 192">
            <a:extLst>
              <a:ext uri="{FF2B5EF4-FFF2-40B4-BE49-F238E27FC236}">
                <a16:creationId xmlns:a16="http://schemas.microsoft.com/office/drawing/2014/main" xmlns="" id="{58FA0F37-0583-3A43-92A2-08CE68132782}"/>
              </a:ext>
            </a:extLst>
          </p:cNvPr>
          <p:cNvGrpSpPr/>
          <p:nvPr/>
        </p:nvGrpSpPr>
        <p:grpSpPr>
          <a:xfrm flipH="1">
            <a:off x="0" y="1326610"/>
            <a:ext cx="3963105" cy="5531390"/>
            <a:chOff x="16446147" y="3727065"/>
            <a:chExt cx="7397452" cy="8532223"/>
          </a:xfrm>
        </p:grpSpPr>
        <p:sp>
          <p:nvSpPr>
            <p:cNvPr id="194" name="Rectangle 56">
              <a:extLst>
                <a:ext uri="{FF2B5EF4-FFF2-40B4-BE49-F238E27FC236}">
                  <a16:creationId xmlns:a16="http://schemas.microsoft.com/office/drawing/2014/main" xmlns="" id="{EC233761-4B0C-6241-88A3-040231F9CA2D}"/>
                </a:ext>
              </a:extLst>
            </p:cNvPr>
            <p:cNvSpPr/>
            <p:nvPr/>
          </p:nvSpPr>
          <p:spPr>
            <a:xfrm>
              <a:off x="16446147" y="3727065"/>
              <a:ext cx="7397452" cy="2769990"/>
            </a:xfrm>
            <a:prstGeom prst="rect">
              <a:avLst/>
            </a:prstGeom>
          </p:spPr>
          <p:txBody>
            <a:bodyPr wrap="square">
              <a:spAutoFit/>
            </a:bodyPr>
            <a:lstStyle/>
            <a:p>
              <a:pPr algn="just"/>
              <a:r>
                <a:rPr lang="en-US" sz="1400" dirty="0"/>
                <a:t>The lessee shall take out the printouts of the conversion application form from www.gaodisha.gov.in/www.gaestate.in after filling up the same with details of lease hold plots and lessee duly signed by applicant(s).</a:t>
              </a:r>
            </a:p>
            <a:p>
              <a:pPr algn="r"/>
              <a:r>
                <a:rPr lang="en-US" sz="1400" dirty="0" smtClean="0">
                  <a:latin typeface="Lato Light" panose="020F0502020204030203" pitchFamily="34" charset="0"/>
                  <a:ea typeface="Lato Light" panose="020F0502020204030203" pitchFamily="34" charset="0"/>
                  <a:cs typeface="Lato Light" panose="020F0502020204030203" pitchFamily="34" charset="0"/>
                </a:rPr>
                <a:t>.</a:t>
              </a: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5" name="Rectangle 56">
              <a:extLst>
                <a:ext uri="{FF2B5EF4-FFF2-40B4-BE49-F238E27FC236}">
                  <a16:creationId xmlns:a16="http://schemas.microsoft.com/office/drawing/2014/main" xmlns="" id="{43D89BC8-C7C1-C444-B740-801881752BA3}"/>
                </a:ext>
              </a:extLst>
            </p:cNvPr>
            <p:cNvSpPr/>
            <p:nvPr/>
          </p:nvSpPr>
          <p:spPr>
            <a:xfrm>
              <a:off x="16446147" y="10455244"/>
              <a:ext cx="7273179" cy="1804044"/>
            </a:xfrm>
            <a:prstGeom prst="rect">
              <a:avLst/>
            </a:prstGeom>
          </p:spPr>
          <p:txBody>
            <a:bodyPr wrap="square">
              <a:spAutoFit/>
            </a:bodyPr>
            <a:lstStyle/>
            <a:p>
              <a:pPr algn="just"/>
              <a:r>
                <a:rPr lang="en-US" sz="1400" dirty="0"/>
                <a:t>If the application is incomplete in any respect or fees have not been deposited through online treasury deposit, the same shall not be accepted in the facilitation </a:t>
              </a:r>
              <a:r>
                <a:rPr lang="en-US" sz="1400" dirty="0" err="1"/>
                <a:t>centre</a:t>
              </a:r>
              <a:r>
                <a:rPr lang="en-US" sz="1400" dirty="0"/>
                <a:t>.</a:t>
              </a:r>
            </a:p>
            <a:p>
              <a:pPr algn="r"/>
              <a:r>
                <a:rPr lang="en-US" sz="1400" dirty="0" smtClean="0">
                  <a:latin typeface="Lato Light" panose="020F0502020204030203" pitchFamily="34" charset="0"/>
                  <a:ea typeface="Lato Light" panose="020F0502020204030203" pitchFamily="34" charset="0"/>
                  <a:cs typeface="Lato Light" panose="020F0502020204030203" pitchFamily="34" charset="0"/>
                </a:rPr>
                <a:t>.</a:t>
              </a: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6" name="Rectangle 56">
              <a:extLst>
                <a:ext uri="{FF2B5EF4-FFF2-40B4-BE49-F238E27FC236}">
                  <a16:creationId xmlns:a16="http://schemas.microsoft.com/office/drawing/2014/main" xmlns="" id="{603FCA69-03D4-2247-8C4C-D802C35DF5E9}"/>
                </a:ext>
              </a:extLst>
            </p:cNvPr>
            <p:cNvSpPr/>
            <p:nvPr/>
          </p:nvSpPr>
          <p:spPr>
            <a:xfrm>
              <a:off x="17092122" y="8323217"/>
              <a:ext cx="6751477" cy="2136368"/>
            </a:xfrm>
            <a:prstGeom prst="rect">
              <a:avLst/>
            </a:prstGeom>
          </p:spPr>
          <p:txBody>
            <a:bodyPr wrap="square">
              <a:spAutoFit/>
            </a:bodyPr>
            <a:lstStyle/>
            <a:p>
              <a:pPr algn="just"/>
              <a:r>
                <a:rPr lang="en-US" sz="1400" dirty="0"/>
                <a:t>The applicant/lessee shall submit the conversion application along with all requisite documents in the facilitation </a:t>
              </a:r>
              <a:r>
                <a:rPr lang="en-US" sz="1400" dirty="0" err="1"/>
                <a:t>centre</a:t>
              </a:r>
              <a:r>
                <a:rPr lang="en-US" sz="1400" dirty="0"/>
                <a:t> of G.A. Department in the premises of Estate Court.</a:t>
              </a:r>
            </a:p>
            <a:p>
              <a:pPr algn="r"/>
              <a:r>
                <a:rPr lang="en-US" sz="1400" dirty="0" smtClean="0">
                  <a:latin typeface="Lato Light" panose="020F0502020204030203" pitchFamily="34" charset="0"/>
                  <a:ea typeface="Lato Light" panose="020F0502020204030203" pitchFamily="34" charset="0"/>
                  <a:cs typeface="Lato Light" panose="020F0502020204030203" pitchFamily="34" charset="0"/>
                </a:rPr>
                <a:t>.</a:t>
              </a: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7" name="Rectangle 56">
              <a:extLst>
                <a:ext uri="{FF2B5EF4-FFF2-40B4-BE49-F238E27FC236}">
                  <a16:creationId xmlns:a16="http://schemas.microsoft.com/office/drawing/2014/main" xmlns="" id="{FCB343A6-0466-D846-84E5-67EB0B5790D2}"/>
                </a:ext>
              </a:extLst>
            </p:cNvPr>
            <p:cNvSpPr/>
            <p:nvPr/>
          </p:nvSpPr>
          <p:spPr>
            <a:xfrm>
              <a:off x="16887392" y="5763141"/>
              <a:ext cx="6956207" cy="3207516"/>
            </a:xfrm>
            <a:prstGeom prst="rect">
              <a:avLst/>
            </a:prstGeom>
          </p:spPr>
          <p:txBody>
            <a:bodyPr wrap="square">
              <a:spAutoFit/>
            </a:bodyPr>
            <a:lstStyle/>
            <a:p>
              <a:pPr algn="just"/>
              <a:r>
                <a:rPr lang="en-US" sz="1400" dirty="0"/>
                <a:t>Indemnity Bond executed before Notary and Affidavit executed before Executive Magistrate in the prescribed format of the G.A. Department available in www.gaodisha.gov.in/www.gaestate.in is compulsory for conversion of residential plots.</a:t>
              </a:r>
            </a:p>
            <a:p>
              <a:pPr algn="r"/>
              <a:r>
                <a:rPr lang="en-US" sz="1400" dirty="0" smtClean="0">
                  <a:latin typeface="Lato Light" panose="020F0502020204030203" pitchFamily="34" charset="0"/>
                  <a:ea typeface="Lato Light" panose="020F0502020204030203" pitchFamily="34" charset="0"/>
                  <a:cs typeface="Lato Light" panose="020F0502020204030203" pitchFamily="34" charset="0"/>
                </a:rPr>
                <a:t>.</a:t>
              </a: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 name="Group 1">
            <a:extLst>
              <a:ext uri="{FF2B5EF4-FFF2-40B4-BE49-F238E27FC236}">
                <a16:creationId xmlns:a16="http://schemas.microsoft.com/office/drawing/2014/main" xmlns="" id="{D20FE543-5095-6B45-9883-338CEFEC18C1}"/>
              </a:ext>
            </a:extLst>
          </p:cNvPr>
          <p:cNvGrpSpPr/>
          <p:nvPr/>
        </p:nvGrpSpPr>
        <p:grpSpPr>
          <a:xfrm>
            <a:off x="4784268" y="3061564"/>
            <a:ext cx="2680914" cy="2348686"/>
            <a:chOff x="10067080" y="4831779"/>
            <a:chExt cx="4778442" cy="4187372"/>
          </a:xfrm>
        </p:grpSpPr>
        <p:sp>
          <p:nvSpPr>
            <p:cNvPr id="44" name="Freeform 3">
              <a:extLst>
                <a:ext uri="{FF2B5EF4-FFF2-40B4-BE49-F238E27FC236}">
                  <a16:creationId xmlns:a16="http://schemas.microsoft.com/office/drawing/2014/main" xmlns="" id="{63BCEA3A-5EA2-6341-B112-755FE6495399}"/>
                </a:ext>
              </a:extLst>
            </p:cNvPr>
            <p:cNvSpPr>
              <a:spLocks noChangeArrowheads="1"/>
            </p:cNvSpPr>
            <p:nvPr/>
          </p:nvSpPr>
          <p:spPr bwMode="auto">
            <a:xfrm>
              <a:off x="10080222" y="4831779"/>
              <a:ext cx="4764238" cy="4158741"/>
            </a:xfrm>
            <a:custGeom>
              <a:avLst/>
              <a:gdLst>
                <a:gd name="T0" fmla="*/ 18641 w 19779"/>
                <a:gd name="T1" fmla="*/ 9064 h 17263"/>
                <a:gd name="T2" fmla="*/ 18641 w 19779"/>
                <a:gd name="T3" fmla="*/ 9064 h 17263"/>
                <a:gd name="T4" fmla="*/ 19101 w 19779"/>
                <a:gd name="T5" fmla="*/ 5655 h 17263"/>
                <a:gd name="T6" fmla="*/ 16640 w 19779"/>
                <a:gd name="T7" fmla="*/ 3626 h 17263"/>
                <a:gd name="T8" fmla="*/ 13149 w 19779"/>
                <a:gd name="T9" fmla="*/ 298 h 17263"/>
                <a:gd name="T10" fmla="*/ 9362 w 19779"/>
                <a:gd name="T11" fmla="*/ 893 h 17263"/>
                <a:gd name="T12" fmla="*/ 7278 w 19779"/>
                <a:gd name="T13" fmla="*/ 704 h 17263"/>
                <a:gd name="T14" fmla="*/ 5926 w 19779"/>
                <a:gd name="T15" fmla="*/ 1705 h 17263"/>
                <a:gd name="T16" fmla="*/ 3084 w 19779"/>
                <a:gd name="T17" fmla="*/ 2490 h 17263"/>
                <a:gd name="T18" fmla="*/ 1677 w 19779"/>
                <a:gd name="T19" fmla="*/ 4925 h 17263"/>
                <a:gd name="T20" fmla="*/ 82 w 19779"/>
                <a:gd name="T21" fmla="*/ 6711 h 17263"/>
                <a:gd name="T22" fmla="*/ 515 w 19779"/>
                <a:gd name="T23" fmla="*/ 8280 h 17263"/>
                <a:gd name="T24" fmla="*/ 595 w 19779"/>
                <a:gd name="T25" fmla="*/ 10389 h 17263"/>
                <a:gd name="T26" fmla="*/ 4952 w 19779"/>
                <a:gd name="T27" fmla="*/ 11986 h 17263"/>
                <a:gd name="T28" fmla="*/ 5357 w 19779"/>
                <a:gd name="T29" fmla="*/ 11769 h 17263"/>
                <a:gd name="T30" fmla="*/ 5439 w 19779"/>
                <a:gd name="T31" fmla="*/ 11986 h 17263"/>
                <a:gd name="T32" fmla="*/ 9794 w 19779"/>
                <a:gd name="T33" fmla="*/ 13582 h 17263"/>
                <a:gd name="T34" fmla="*/ 9956 w 19779"/>
                <a:gd name="T35" fmla="*/ 13501 h 17263"/>
                <a:gd name="T36" fmla="*/ 11931 w 19779"/>
                <a:gd name="T37" fmla="*/ 13988 h 17263"/>
                <a:gd name="T38" fmla="*/ 12283 w 19779"/>
                <a:gd name="T39" fmla="*/ 14827 h 17263"/>
                <a:gd name="T40" fmla="*/ 15557 w 19779"/>
                <a:gd name="T41" fmla="*/ 17262 h 17263"/>
                <a:gd name="T42" fmla="*/ 16125 w 19779"/>
                <a:gd name="T43" fmla="*/ 16748 h 17263"/>
                <a:gd name="T44" fmla="*/ 16098 w 19779"/>
                <a:gd name="T45" fmla="*/ 16720 h 17263"/>
                <a:gd name="T46" fmla="*/ 14096 w 19779"/>
                <a:gd name="T47" fmla="*/ 13988 h 17263"/>
                <a:gd name="T48" fmla="*/ 14096 w 19779"/>
                <a:gd name="T49" fmla="*/ 13879 h 17263"/>
                <a:gd name="T50" fmla="*/ 17208 w 19779"/>
                <a:gd name="T51" fmla="*/ 14042 h 17263"/>
                <a:gd name="T52" fmla="*/ 19074 w 19779"/>
                <a:gd name="T53" fmla="*/ 9794 h 17263"/>
                <a:gd name="T54" fmla="*/ 18641 w 19779"/>
                <a:gd name="T55" fmla="*/ 9064 h 17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779" h="17263">
                  <a:moveTo>
                    <a:pt x="18641" y="9064"/>
                  </a:moveTo>
                  <a:lnTo>
                    <a:pt x="18641" y="9064"/>
                  </a:lnTo>
                  <a:cubicBezTo>
                    <a:pt x="19399" y="8280"/>
                    <a:pt x="19642" y="6927"/>
                    <a:pt x="19101" y="5655"/>
                  </a:cubicBezTo>
                  <a:cubicBezTo>
                    <a:pt x="18614" y="4519"/>
                    <a:pt x="17640" y="3762"/>
                    <a:pt x="16640" y="3626"/>
                  </a:cubicBezTo>
                  <a:cubicBezTo>
                    <a:pt x="16828" y="2220"/>
                    <a:pt x="15313" y="758"/>
                    <a:pt x="13149" y="298"/>
                  </a:cubicBezTo>
                  <a:cubicBezTo>
                    <a:pt x="11633" y="0"/>
                    <a:pt x="10226" y="244"/>
                    <a:pt x="9362" y="893"/>
                  </a:cubicBezTo>
                  <a:cubicBezTo>
                    <a:pt x="8767" y="568"/>
                    <a:pt x="8009" y="460"/>
                    <a:pt x="7278" y="704"/>
                  </a:cubicBezTo>
                  <a:cubicBezTo>
                    <a:pt x="6710" y="893"/>
                    <a:pt x="6250" y="1245"/>
                    <a:pt x="5926" y="1705"/>
                  </a:cubicBezTo>
                  <a:cubicBezTo>
                    <a:pt x="5033" y="1542"/>
                    <a:pt x="3950" y="1787"/>
                    <a:pt x="3084" y="2490"/>
                  </a:cubicBezTo>
                  <a:cubicBezTo>
                    <a:pt x="2245" y="3139"/>
                    <a:pt x="1759" y="4059"/>
                    <a:pt x="1677" y="4925"/>
                  </a:cubicBezTo>
                  <a:cubicBezTo>
                    <a:pt x="839" y="5141"/>
                    <a:pt x="190" y="5818"/>
                    <a:pt x="82" y="6711"/>
                  </a:cubicBezTo>
                  <a:cubicBezTo>
                    <a:pt x="0" y="7305"/>
                    <a:pt x="162" y="7847"/>
                    <a:pt x="515" y="8280"/>
                  </a:cubicBezTo>
                  <a:cubicBezTo>
                    <a:pt x="298" y="8955"/>
                    <a:pt x="298" y="9713"/>
                    <a:pt x="595" y="10389"/>
                  </a:cubicBezTo>
                  <a:cubicBezTo>
                    <a:pt x="1272" y="12013"/>
                    <a:pt x="3220" y="12716"/>
                    <a:pt x="4952" y="11986"/>
                  </a:cubicBezTo>
                  <a:cubicBezTo>
                    <a:pt x="5087" y="11904"/>
                    <a:pt x="5222" y="11851"/>
                    <a:pt x="5357" y="11769"/>
                  </a:cubicBezTo>
                  <a:cubicBezTo>
                    <a:pt x="5385" y="11851"/>
                    <a:pt x="5412" y="11931"/>
                    <a:pt x="5439" y="11986"/>
                  </a:cubicBezTo>
                  <a:cubicBezTo>
                    <a:pt x="6115" y="13609"/>
                    <a:pt x="8063" y="14312"/>
                    <a:pt x="9794" y="13582"/>
                  </a:cubicBezTo>
                  <a:cubicBezTo>
                    <a:pt x="9848" y="13555"/>
                    <a:pt x="9902" y="13528"/>
                    <a:pt x="9956" y="13501"/>
                  </a:cubicBezTo>
                  <a:cubicBezTo>
                    <a:pt x="10443" y="14015"/>
                    <a:pt x="11200" y="14232"/>
                    <a:pt x="11931" y="13988"/>
                  </a:cubicBezTo>
                  <a:cubicBezTo>
                    <a:pt x="12039" y="14285"/>
                    <a:pt x="12148" y="14556"/>
                    <a:pt x="12283" y="14827"/>
                  </a:cubicBezTo>
                  <a:cubicBezTo>
                    <a:pt x="13013" y="16207"/>
                    <a:pt x="14285" y="17099"/>
                    <a:pt x="15557" y="17262"/>
                  </a:cubicBezTo>
                  <a:cubicBezTo>
                    <a:pt x="16125" y="16748"/>
                    <a:pt x="16125" y="16748"/>
                    <a:pt x="16125" y="16748"/>
                  </a:cubicBezTo>
                  <a:cubicBezTo>
                    <a:pt x="16125" y="16720"/>
                    <a:pt x="16098" y="16720"/>
                    <a:pt x="16098" y="16720"/>
                  </a:cubicBezTo>
                  <a:cubicBezTo>
                    <a:pt x="14935" y="16342"/>
                    <a:pt x="14096" y="15259"/>
                    <a:pt x="14096" y="13988"/>
                  </a:cubicBezTo>
                  <a:cubicBezTo>
                    <a:pt x="14096" y="13961"/>
                    <a:pt x="14096" y="13907"/>
                    <a:pt x="14096" y="13879"/>
                  </a:cubicBezTo>
                  <a:cubicBezTo>
                    <a:pt x="14988" y="14394"/>
                    <a:pt x="16125" y="14502"/>
                    <a:pt x="17208" y="14042"/>
                  </a:cubicBezTo>
                  <a:cubicBezTo>
                    <a:pt x="18912" y="13311"/>
                    <a:pt x="19778" y="11418"/>
                    <a:pt x="19074" y="9794"/>
                  </a:cubicBezTo>
                  <a:cubicBezTo>
                    <a:pt x="18966" y="9523"/>
                    <a:pt x="18831" y="9280"/>
                    <a:pt x="18641" y="9064"/>
                  </a:cubicBezTo>
                </a:path>
              </a:pathLst>
            </a:custGeom>
            <a:solidFill>
              <a:schemeClr val="accent2"/>
            </a:solidFill>
            <a:ln w="101600" cap="flat">
              <a:solidFill>
                <a:schemeClr val="bg1"/>
              </a:solidFill>
              <a:bevel/>
              <a:headEnd/>
              <a:tailEnd/>
            </a:ln>
            <a:effectLst/>
          </p:spPr>
          <p:txBody>
            <a:bodyPr wrap="none" anchor="ctr"/>
            <a:lstStyle/>
            <a:p>
              <a:endParaRPr lang="en-US"/>
            </a:p>
          </p:txBody>
        </p:sp>
        <p:sp>
          <p:nvSpPr>
            <p:cNvPr id="45" name="Freeform 8">
              <a:extLst>
                <a:ext uri="{FF2B5EF4-FFF2-40B4-BE49-F238E27FC236}">
                  <a16:creationId xmlns:a16="http://schemas.microsoft.com/office/drawing/2014/main" xmlns="" id="{EC910D21-77E1-5A4C-ABE1-DC99DC388419}"/>
                </a:ext>
              </a:extLst>
            </p:cNvPr>
            <p:cNvSpPr>
              <a:spLocks noChangeArrowheads="1"/>
            </p:cNvSpPr>
            <p:nvPr/>
          </p:nvSpPr>
          <p:spPr bwMode="auto">
            <a:xfrm>
              <a:off x="11025633" y="6288086"/>
              <a:ext cx="3819889" cy="2731065"/>
            </a:xfrm>
            <a:custGeom>
              <a:avLst/>
              <a:gdLst>
                <a:gd name="T0" fmla="*/ 13285 w 15856"/>
                <a:gd name="T1" fmla="*/ 8116 h 11337"/>
                <a:gd name="T2" fmla="*/ 13285 w 15856"/>
                <a:gd name="T3" fmla="*/ 8116 h 11337"/>
                <a:gd name="T4" fmla="*/ 15151 w 15856"/>
                <a:gd name="T5" fmla="*/ 3868 h 11337"/>
                <a:gd name="T6" fmla="*/ 14718 w 15856"/>
                <a:gd name="T7" fmla="*/ 3138 h 11337"/>
                <a:gd name="T8" fmla="*/ 15422 w 15856"/>
                <a:gd name="T9" fmla="*/ 1705 h 11337"/>
                <a:gd name="T10" fmla="*/ 9037 w 15856"/>
                <a:gd name="T11" fmla="*/ 1623 h 11337"/>
                <a:gd name="T12" fmla="*/ 8143 w 15856"/>
                <a:gd name="T13" fmla="*/ 4003 h 11337"/>
                <a:gd name="T14" fmla="*/ 7873 w 15856"/>
                <a:gd name="T15" fmla="*/ 3922 h 11337"/>
                <a:gd name="T16" fmla="*/ 0 w 15856"/>
                <a:gd name="T17" fmla="*/ 6303 h 11337"/>
                <a:gd name="T18" fmla="*/ 1029 w 15856"/>
                <a:gd name="T19" fmla="*/ 6060 h 11337"/>
                <a:gd name="T20" fmla="*/ 1434 w 15856"/>
                <a:gd name="T21" fmla="*/ 5843 h 11337"/>
                <a:gd name="T22" fmla="*/ 1516 w 15856"/>
                <a:gd name="T23" fmla="*/ 6060 h 11337"/>
                <a:gd name="T24" fmla="*/ 5871 w 15856"/>
                <a:gd name="T25" fmla="*/ 7656 h 11337"/>
                <a:gd name="T26" fmla="*/ 6033 w 15856"/>
                <a:gd name="T27" fmla="*/ 7575 h 11337"/>
                <a:gd name="T28" fmla="*/ 8008 w 15856"/>
                <a:gd name="T29" fmla="*/ 8062 h 11337"/>
                <a:gd name="T30" fmla="*/ 8360 w 15856"/>
                <a:gd name="T31" fmla="*/ 8901 h 11337"/>
                <a:gd name="T32" fmla="*/ 11634 w 15856"/>
                <a:gd name="T33" fmla="*/ 11336 h 11337"/>
                <a:gd name="T34" fmla="*/ 12202 w 15856"/>
                <a:gd name="T35" fmla="*/ 10822 h 11337"/>
                <a:gd name="T36" fmla="*/ 12175 w 15856"/>
                <a:gd name="T37" fmla="*/ 10794 h 11337"/>
                <a:gd name="T38" fmla="*/ 10173 w 15856"/>
                <a:gd name="T39" fmla="*/ 8062 h 11337"/>
                <a:gd name="T40" fmla="*/ 10173 w 15856"/>
                <a:gd name="T41" fmla="*/ 7953 h 11337"/>
                <a:gd name="T42" fmla="*/ 13285 w 15856"/>
                <a:gd name="T43" fmla="*/ 8116 h 1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56" h="11337">
                  <a:moveTo>
                    <a:pt x="13285" y="8116"/>
                  </a:moveTo>
                  <a:lnTo>
                    <a:pt x="13285" y="8116"/>
                  </a:lnTo>
                  <a:cubicBezTo>
                    <a:pt x="14989" y="7385"/>
                    <a:pt x="15855" y="5492"/>
                    <a:pt x="15151" y="3868"/>
                  </a:cubicBezTo>
                  <a:cubicBezTo>
                    <a:pt x="15043" y="3597"/>
                    <a:pt x="14908" y="3354"/>
                    <a:pt x="14718" y="3138"/>
                  </a:cubicBezTo>
                  <a:cubicBezTo>
                    <a:pt x="15070" y="2759"/>
                    <a:pt x="15314" y="2273"/>
                    <a:pt x="15422" y="1705"/>
                  </a:cubicBezTo>
                  <a:cubicBezTo>
                    <a:pt x="13230" y="81"/>
                    <a:pt x="10471" y="0"/>
                    <a:pt x="9037" y="1623"/>
                  </a:cubicBezTo>
                  <a:cubicBezTo>
                    <a:pt x="8441" y="2273"/>
                    <a:pt x="8171" y="3111"/>
                    <a:pt x="8143" y="4003"/>
                  </a:cubicBezTo>
                  <a:cubicBezTo>
                    <a:pt x="8063" y="3977"/>
                    <a:pt x="7955" y="3949"/>
                    <a:pt x="7873" y="3922"/>
                  </a:cubicBezTo>
                  <a:cubicBezTo>
                    <a:pt x="4601" y="3138"/>
                    <a:pt x="1407" y="4193"/>
                    <a:pt x="0" y="6303"/>
                  </a:cubicBezTo>
                  <a:cubicBezTo>
                    <a:pt x="352" y="6276"/>
                    <a:pt x="704" y="6195"/>
                    <a:pt x="1029" y="6060"/>
                  </a:cubicBezTo>
                  <a:cubicBezTo>
                    <a:pt x="1164" y="5978"/>
                    <a:pt x="1299" y="5925"/>
                    <a:pt x="1434" y="5843"/>
                  </a:cubicBezTo>
                  <a:cubicBezTo>
                    <a:pt x="1462" y="5925"/>
                    <a:pt x="1489" y="6005"/>
                    <a:pt x="1516" y="6060"/>
                  </a:cubicBezTo>
                  <a:cubicBezTo>
                    <a:pt x="2192" y="7683"/>
                    <a:pt x="4140" y="8386"/>
                    <a:pt x="5871" y="7656"/>
                  </a:cubicBezTo>
                  <a:cubicBezTo>
                    <a:pt x="5925" y="7629"/>
                    <a:pt x="5979" y="7602"/>
                    <a:pt x="6033" y="7575"/>
                  </a:cubicBezTo>
                  <a:cubicBezTo>
                    <a:pt x="6520" y="8089"/>
                    <a:pt x="7277" y="8306"/>
                    <a:pt x="8008" y="8062"/>
                  </a:cubicBezTo>
                  <a:cubicBezTo>
                    <a:pt x="8116" y="8359"/>
                    <a:pt x="8225" y="8630"/>
                    <a:pt x="8360" y="8901"/>
                  </a:cubicBezTo>
                  <a:cubicBezTo>
                    <a:pt x="9090" y="10281"/>
                    <a:pt x="10362" y="11173"/>
                    <a:pt x="11634" y="11336"/>
                  </a:cubicBezTo>
                  <a:cubicBezTo>
                    <a:pt x="12202" y="10822"/>
                    <a:pt x="12202" y="10822"/>
                    <a:pt x="12202" y="10822"/>
                  </a:cubicBezTo>
                  <a:cubicBezTo>
                    <a:pt x="12202" y="10794"/>
                    <a:pt x="12175" y="10794"/>
                    <a:pt x="12175" y="10794"/>
                  </a:cubicBezTo>
                  <a:cubicBezTo>
                    <a:pt x="11012" y="10416"/>
                    <a:pt x="10173" y="9333"/>
                    <a:pt x="10173" y="8062"/>
                  </a:cubicBezTo>
                  <a:cubicBezTo>
                    <a:pt x="10173" y="8035"/>
                    <a:pt x="10173" y="7981"/>
                    <a:pt x="10173" y="7953"/>
                  </a:cubicBezTo>
                  <a:cubicBezTo>
                    <a:pt x="11065" y="8468"/>
                    <a:pt x="12202" y="8576"/>
                    <a:pt x="13285" y="8116"/>
                  </a:cubicBezTo>
                </a:path>
              </a:pathLst>
            </a:custGeom>
            <a:solidFill>
              <a:schemeClr val="accent5"/>
            </a:solidFill>
            <a:ln w="101600" cap="flat">
              <a:solidFill>
                <a:schemeClr val="bg1"/>
              </a:solidFill>
              <a:bevel/>
              <a:headEnd/>
              <a:tailEnd/>
            </a:ln>
            <a:effectLst/>
          </p:spPr>
          <p:txBody>
            <a:bodyPr wrap="none" anchor="ctr"/>
            <a:lstStyle/>
            <a:p>
              <a:endParaRPr lang="en-US"/>
            </a:p>
          </p:txBody>
        </p:sp>
        <p:sp>
          <p:nvSpPr>
            <p:cNvPr id="46" name="Freeform 9">
              <a:extLst>
                <a:ext uri="{FF2B5EF4-FFF2-40B4-BE49-F238E27FC236}">
                  <a16:creationId xmlns:a16="http://schemas.microsoft.com/office/drawing/2014/main" xmlns="" id="{1B903079-EAF5-EE45-8F1C-A559A4069EAD}"/>
                </a:ext>
              </a:extLst>
            </p:cNvPr>
            <p:cNvSpPr>
              <a:spLocks noChangeArrowheads="1"/>
            </p:cNvSpPr>
            <p:nvPr/>
          </p:nvSpPr>
          <p:spPr bwMode="auto">
            <a:xfrm>
              <a:off x="12003308" y="4832953"/>
              <a:ext cx="2822426" cy="2926521"/>
            </a:xfrm>
            <a:custGeom>
              <a:avLst/>
              <a:gdLst>
                <a:gd name="T0" fmla="*/ 11146 w 11715"/>
                <a:gd name="T1" fmla="*/ 9794 h 12149"/>
                <a:gd name="T2" fmla="*/ 11146 w 11715"/>
                <a:gd name="T3" fmla="*/ 9794 h 12149"/>
                <a:gd name="T4" fmla="*/ 10713 w 11715"/>
                <a:gd name="T5" fmla="*/ 9064 h 12149"/>
                <a:gd name="T6" fmla="*/ 11173 w 11715"/>
                <a:gd name="T7" fmla="*/ 5655 h 12149"/>
                <a:gd name="T8" fmla="*/ 8712 w 11715"/>
                <a:gd name="T9" fmla="*/ 3626 h 12149"/>
                <a:gd name="T10" fmla="*/ 5221 w 11715"/>
                <a:gd name="T11" fmla="*/ 298 h 12149"/>
                <a:gd name="T12" fmla="*/ 1434 w 11715"/>
                <a:gd name="T13" fmla="*/ 893 h 12149"/>
                <a:gd name="T14" fmla="*/ 568 w 11715"/>
                <a:gd name="T15" fmla="*/ 2246 h 12149"/>
                <a:gd name="T16" fmla="*/ 3625 w 11715"/>
                <a:gd name="T17" fmla="*/ 6982 h 12149"/>
                <a:gd name="T18" fmla="*/ 5627 w 11715"/>
                <a:gd name="T19" fmla="*/ 7117 h 12149"/>
                <a:gd name="T20" fmla="*/ 6303 w 11715"/>
                <a:gd name="T21" fmla="*/ 9523 h 12149"/>
                <a:gd name="T22" fmla="*/ 7602 w 11715"/>
                <a:gd name="T23" fmla="*/ 10362 h 12149"/>
                <a:gd name="T24" fmla="*/ 9171 w 11715"/>
                <a:gd name="T25" fmla="*/ 12067 h 12149"/>
                <a:gd name="T26" fmla="*/ 11390 w 11715"/>
                <a:gd name="T27" fmla="*/ 10687 h 12149"/>
                <a:gd name="T28" fmla="*/ 11146 w 11715"/>
                <a:gd name="T29" fmla="*/ 9794 h 1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15" h="12149">
                  <a:moveTo>
                    <a:pt x="11146" y="9794"/>
                  </a:moveTo>
                  <a:lnTo>
                    <a:pt x="11146" y="9794"/>
                  </a:lnTo>
                  <a:cubicBezTo>
                    <a:pt x="11038" y="9523"/>
                    <a:pt x="10903" y="9280"/>
                    <a:pt x="10713" y="9064"/>
                  </a:cubicBezTo>
                  <a:cubicBezTo>
                    <a:pt x="11471" y="8280"/>
                    <a:pt x="11714" y="6927"/>
                    <a:pt x="11173" y="5655"/>
                  </a:cubicBezTo>
                  <a:cubicBezTo>
                    <a:pt x="10686" y="4519"/>
                    <a:pt x="9712" y="3762"/>
                    <a:pt x="8712" y="3626"/>
                  </a:cubicBezTo>
                  <a:cubicBezTo>
                    <a:pt x="8900" y="2220"/>
                    <a:pt x="7385" y="758"/>
                    <a:pt x="5221" y="298"/>
                  </a:cubicBezTo>
                  <a:cubicBezTo>
                    <a:pt x="3705" y="0"/>
                    <a:pt x="2298" y="244"/>
                    <a:pt x="1434" y="893"/>
                  </a:cubicBezTo>
                  <a:cubicBezTo>
                    <a:pt x="1407" y="893"/>
                    <a:pt x="731" y="1705"/>
                    <a:pt x="568" y="2246"/>
                  </a:cubicBezTo>
                  <a:cubicBezTo>
                    <a:pt x="0" y="4221"/>
                    <a:pt x="1380" y="6332"/>
                    <a:pt x="3625" y="6982"/>
                  </a:cubicBezTo>
                  <a:cubicBezTo>
                    <a:pt x="4301" y="7170"/>
                    <a:pt x="5004" y="7198"/>
                    <a:pt x="5627" y="7117"/>
                  </a:cubicBezTo>
                  <a:cubicBezTo>
                    <a:pt x="5518" y="7982"/>
                    <a:pt x="5735" y="8874"/>
                    <a:pt x="6303" y="9523"/>
                  </a:cubicBezTo>
                  <a:cubicBezTo>
                    <a:pt x="6655" y="9929"/>
                    <a:pt x="7115" y="10200"/>
                    <a:pt x="7602" y="10362"/>
                  </a:cubicBezTo>
                  <a:cubicBezTo>
                    <a:pt x="7466" y="11336"/>
                    <a:pt x="8143" y="12013"/>
                    <a:pt x="9171" y="12067"/>
                  </a:cubicBezTo>
                  <a:cubicBezTo>
                    <a:pt x="10930" y="12148"/>
                    <a:pt x="11336" y="10687"/>
                    <a:pt x="11390" y="10687"/>
                  </a:cubicBezTo>
                  <a:cubicBezTo>
                    <a:pt x="11363" y="10389"/>
                    <a:pt x="11281" y="10091"/>
                    <a:pt x="11146" y="9794"/>
                  </a:cubicBezTo>
                </a:path>
              </a:pathLst>
            </a:custGeom>
            <a:solidFill>
              <a:schemeClr val="accent3"/>
            </a:solidFill>
            <a:ln w="101600" cap="flat">
              <a:solidFill>
                <a:schemeClr val="bg1"/>
              </a:solidFill>
              <a:bevel/>
              <a:headEnd/>
              <a:tailEnd/>
            </a:ln>
            <a:effectLst/>
          </p:spPr>
          <p:txBody>
            <a:bodyPr wrap="none" anchor="ctr"/>
            <a:lstStyle/>
            <a:p>
              <a:endParaRPr lang="en-US"/>
            </a:p>
          </p:txBody>
        </p:sp>
        <p:sp>
          <p:nvSpPr>
            <p:cNvPr id="47" name="Freeform 10">
              <a:extLst>
                <a:ext uri="{FF2B5EF4-FFF2-40B4-BE49-F238E27FC236}">
                  <a16:creationId xmlns:a16="http://schemas.microsoft.com/office/drawing/2014/main" xmlns="" id="{B66AEFCE-BD24-C54A-8C2C-E832581EDA9A}"/>
                </a:ext>
              </a:extLst>
            </p:cNvPr>
            <p:cNvSpPr>
              <a:spLocks noChangeArrowheads="1"/>
            </p:cNvSpPr>
            <p:nvPr/>
          </p:nvSpPr>
          <p:spPr bwMode="auto">
            <a:xfrm>
              <a:off x="10067080" y="6025596"/>
              <a:ext cx="1550900" cy="1896131"/>
            </a:xfrm>
            <a:custGeom>
              <a:avLst/>
              <a:gdLst>
                <a:gd name="T0" fmla="*/ 5871 w 6440"/>
                <a:gd name="T1" fmla="*/ 3355 h 7873"/>
                <a:gd name="T2" fmla="*/ 5871 w 6440"/>
                <a:gd name="T3" fmla="*/ 3355 h 7873"/>
                <a:gd name="T4" fmla="*/ 5818 w 6440"/>
                <a:gd name="T5" fmla="*/ 1082 h 7873"/>
                <a:gd name="T6" fmla="*/ 3870 w 6440"/>
                <a:gd name="T7" fmla="*/ 757 h 7873"/>
                <a:gd name="T8" fmla="*/ 2057 w 6440"/>
                <a:gd name="T9" fmla="*/ 0 h 7873"/>
                <a:gd name="T10" fmla="*/ 1677 w 6440"/>
                <a:gd name="T11" fmla="*/ 81 h 7873"/>
                <a:gd name="T12" fmla="*/ 82 w 6440"/>
                <a:gd name="T13" fmla="*/ 1867 h 7873"/>
                <a:gd name="T14" fmla="*/ 515 w 6440"/>
                <a:gd name="T15" fmla="*/ 3436 h 7873"/>
                <a:gd name="T16" fmla="*/ 595 w 6440"/>
                <a:gd name="T17" fmla="*/ 5545 h 7873"/>
                <a:gd name="T18" fmla="*/ 4952 w 6440"/>
                <a:gd name="T19" fmla="*/ 7142 h 7873"/>
                <a:gd name="T20" fmla="*/ 5357 w 6440"/>
                <a:gd name="T21" fmla="*/ 6925 h 7873"/>
                <a:gd name="T22" fmla="*/ 6196 w 6440"/>
                <a:gd name="T23" fmla="*/ 4788 h 7873"/>
                <a:gd name="T24" fmla="*/ 5871 w 6440"/>
                <a:gd name="T25" fmla="*/ 3355 h 7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40" h="7873">
                  <a:moveTo>
                    <a:pt x="5871" y="3355"/>
                  </a:moveTo>
                  <a:lnTo>
                    <a:pt x="5871" y="3355"/>
                  </a:lnTo>
                  <a:cubicBezTo>
                    <a:pt x="6439" y="2705"/>
                    <a:pt x="6439" y="1731"/>
                    <a:pt x="5818" y="1082"/>
                  </a:cubicBezTo>
                  <a:cubicBezTo>
                    <a:pt x="5304" y="541"/>
                    <a:pt x="4491" y="433"/>
                    <a:pt x="3870" y="757"/>
                  </a:cubicBezTo>
                  <a:cubicBezTo>
                    <a:pt x="3409" y="297"/>
                    <a:pt x="2760" y="0"/>
                    <a:pt x="2057" y="0"/>
                  </a:cubicBezTo>
                  <a:cubicBezTo>
                    <a:pt x="1922" y="0"/>
                    <a:pt x="1677" y="54"/>
                    <a:pt x="1677" y="81"/>
                  </a:cubicBezTo>
                  <a:cubicBezTo>
                    <a:pt x="839" y="297"/>
                    <a:pt x="190" y="974"/>
                    <a:pt x="82" y="1867"/>
                  </a:cubicBezTo>
                  <a:cubicBezTo>
                    <a:pt x="0" y="2461"/>
                    <a:pt x="162" y="3003"/>
                    <a:pt x="515" y="3436"/>
                  </a:cubicBezTo>
                  <a:cubicBezTo>
                    <a:pt x="298" y="4111"/>
                    <a:pt x="298" y="4869"/>
                    <a:pt x="595" y="5545"/>
                  </a:cubicBezTo>
                  <a:cubicBezTo>
                    <a:pt x="1272" y="7169"/>
                    <a:pt x="3220" y="7872"/>
                    <a:pt x="4952" y="7142"/>
                  </a:cubicBezTo>
                  <a:cubicBezTo>
                    <a:pt x="5087" y="7060"/>
                    <a:pt x="5222" y="7007"/>
                    <a:pt x="5357" y="6925"/>
                  </a:cubicBezTo>
                  <a:cubicBezTo>
                    <a:pt x="5357" y="6952"/>
                    <a:pt x="6278" y="6086"/>
                    <a:pt x="6196" y="4788"/>
                  </a:cubicBezTo>
                  <a:cubicBezTo>
                    <a:pt x="6169" y="4273"/>
                    <a:pt x="6061" y="3788"/>
                    <a:pt x="5871" y="3355"/>
                  </a:cubicBezTo>
                </a:path>
              </a:pathLst>
            </a:custGeom>
            <a:solidFill>
              <a:schemeClr val="accent1"/>
            </a:solidFill>
            <a:ln w="101600" cap="flat">
              <a:solidFill>
                <a:schemeClr val="bg1"/>
              </a:solidFill>
              <a:bevel/>
              <a:headEnd/>
              <a:tailEnd/>
            </a:ln>
            <a:effectLst/>
          </p:spPr>
          <p:txBody>
            <a:bodyPr wrap="none" anchor="ctr"/>
            <a:lstStyle/>
            <a:p>
              <a:endParaRPr lang="en-US"/>
            </a:p>
          </p:txBody>
        </p:sp>
        <p:sp>
          <p:nvSpPr>
            <p:cNvPr id="48" name="Freeform 10">
              <a:extLst>
                <a:ext uri="{FF2B5EF4-FFF2-40B4-BE49-F238E27FC236}">
                  <a16:creationId xmlns:a16="http://schemas.microsoft.com/office/drawing/2014/main" xmlns="" id="{61581397-FEB7-C347-88F6-821AE600D337}"/>
                </a:ext>
              </a:extLst>
            </p:cNvPr>
            <p:cNvSpPr>
              <a:spLocks noChangeArrowheads="1"/>
            </p:cNvSpPr>
            <p:nvPr/>
          </p:nvSpPr>
          <p:spPr bwMode="auto">
            <a:xfrm rot="16200000">
              <a:off x="11476100" y="6478959"/>
              <a:ext cx="1063316" cy="1300011"/>
            </a:xfrm>
            <a:custGeom>
              <a:avLst/>
              <a:gdLst>
                <a:gd name="T0" fmla="*/ 5871 w 6440"/>
                <a:gd name="T1" fmla="*/ 3355 h 7873"/>
                <a:gd name="T2" fmla="*/ 5871 w 6440"/>
                <a:gd name="T3" fmla="*/ 3355 h 7873"/>
                <a:gd name="T4" fmla="*/ 5818 w 6440"/>
                <a:gd name="T5" fmla="*/ 1082 h 7873"/>
                <a:gd name="T6" fmla="*/ 3870 w 6440"/>
                <a:gd name="T7" fmla="*/ 757 h 7873"/>
                <a:gd name="T8" fmla="*/ 2057 w 6440"/>
                <a:gd name="T9" fmla="*/ 0 h 7873"/>
                <a:gd name="T10" fmla="*/ 1677 w 6440"/>
                <a:gd name="T11" fmla="*/ 81 h 7873"/>
                <a:gd name="T12" fmla="*/ 82 w 6440"/>
                <a:gd name="T13" fmla="*/ 1867 h 7873"/>
                <a:gd name="T14" fmla="*/ 515 w 6440"/>
                <a:gd name="T15" fmla="*/ 3436 h 7873"/>
                <a:gd name="T16" fmla="*/ 595 w 6440"/>
                <a:gd name="T17" fmla="*/ 5545 h 7873"/>
                <a:gd name="T18" fmla="*/ 4952 w 6440"/>
                <a:gd name="T19" fmla="*/ 7142 h 7873"/>
                <a:gd name="T20" fmla="*/ 5357 w 6440"/>
                <a:gd name="T21" fmla="*/ 6925 h 7873"/>
                <a:gd name="T22" fmla="*/ 6196 w 6440"/>
                <a:gd name="T23" fmla="*/ 4788 h 7873"/>
                <a:gd name="T24" fmla="*/ 5871 w 6440"/>
                <a:gd name="T25" fmla="*/ 3355 h 7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40" h="7873">
                  <a:moveTo>
                    <a:pt x="5871" y="3355"/>
                  </a:moveTo>
                  <a:lnTo>
                    <a:pt x="5871" y="3355"/>
                  </a:lnTo>
                  <a:cubicBezTo>
                    <a:pt x="6439" y="2705"/>
                    <a:pt x="6439" y="1731"/>
                    <a:pt x="5818" y="1082"/>
                  </a:cubicBezTo>
                  <a:cubicBezTo>
                    <a:pt x="5304" y="541"/>
                    <a:pt x="4491" y="433"/>
                    <a:pt x="3870" y="757"/>
                  </a:cubicBezTo>
                  <a:cubicBezTo>
                    <a:pt x="3409" y="297"/>
                    <a:pt x="2760" y="0"/>
                    <a:pt x="2057" y="0"/>
                  </a:cubicBezTo>
                  <a:cubicBezTo>
                    <a:pt x="1922" y="0"/>
                    <a:pt x="1677" y="54"/>
                    <a:pt x="1677" y="81"/>
                  </a:cubicBezTo>
                  <a:cubicBezTo>
                    <a:pt x="839" y="297"/>
                    <a:pt x="190" y="974"/>
                    <a:pt x="82" y="1867"/>
                  </a:cubicBezTo>
                  <a:cubicBezTo>
                    <a:pt x="0" y="2461"/>
                    <a:pt x="162" y="3003"/>
                    <a:pt x="515" y="3436"/>
                  </a:cubicBezTo>
                  <a:cubicBezTo>
                    <a:pt x="298" y="4111"/>
                    <a:pt x="298" y="4869"/>
                    <a:pt x="595" y="5545"/>
                  </a:cubicBezTo>
                  <a:cubicBezTo>
                    <a:pt x="1272" y="7169"/>
                    <a:pt x="3220" y="7872"/>
                    <a:pt x="4952" y="7142"/>
                  </a:cubicBezTo>
                  <a:cubicBezTo>
                    <a:pt x="5087" y="7060"/>
                    <a:pt x="5222" y="7007"/>
                    <a:pt x="5357" y="6925"/>
                  </a:cubicBezTo>
                  <a:cubicBezTo>
                    <a:pt x="5357" y="6952"/>
                    <a:pt x="6278" y="6086"/>
                    <a:pt x="6196" y="4788"/>
                  </a:cubicBezTo>
                  <a:cubicBezTo>
                    <a:pt x="6169" y="4273"/>
                    <a:pt x="6061" y="3788"/>
                    <a:pt x="5871" y="3355"/>
                  </a:cubicBezTo>
                </a:path>
              </a:pathLst>
            </a:custGeom>
            <a:solidFill>
              <a:schemeClr val="accent4"/>
            </a:solidFill>
            <a:ln w="101600" cap="flat">
              <a:solidFill>
                <a:schemeClr val="bg1"/>
              </a:solidFill>
              <a:bevel/>
              <a:headEnd/>
              <a:tailEnd/>
            </a:ln>
            <a:effectLst/>
          </p:spPr>
          <p:txBody>
            <a:bodyPr wrap="none" anchor="ctr"/>
            <a:lstStyle/>
            <a:p>
              <a:endParaRPr lang="en-US"/>
            </a:p>
          </p:txBody>
        </p:sp>
      </p:grpSp>
      <p:sp>
        <p:nvSpPr>
          <p:cNvPr id="38" name="Title 1"/>
          <p:cNvSpPr txBox="1">
            <a:spLocks/>
          </p:cNvSpPr>
          <p:nvPr/>
        </p:nvSpPr>
        <p:spPr>
          <a:xfrm>
            <a:off x="0" y="0"/>
            <a:ext cx="12192000" cy="1143000"/>
          </a:xfrm>
          <a:prstGeom prst="rect">
            <a:avLst/>
          </a:prstGeom>
          <a:solidFill>
            <a:srgbClr val="00206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bg1"/>
                </a:solidFill>
              </a:rPr>
              <a:t>PROCEDURE FOR SUBMISSION OF APPLICATION </a:t>
            </a:r>
            <a:r>
              <a:rPr lang="en-US" sz="3200" b="1" smtClean="0">
                <a:solidFill>
                  <a:schemeClr val="bg1"/>
                </a:solidFill>
              </a:rPr>
              <a:t>FOR CONVERSION </a:t>
            </a:r>
            <a:endParaRPr lang="en-US" sz="3200" b="1" dirty="0">
              <a:solidFill>
                <a:schemeClr val="bg1"/>
              </a:solidFill>
              <a:latin typeface="Verdana" pitchFamily="34" charset="0"/>
              <a:ea typeface="Verdana" pitchFamily="34" charset="0"/>
              <a:cs typeface="Verdana" pitchFamily="34" charset="0"/>
            </a:endParaRPr>
          </a:p>
        </p:txBody>
      </p:sp>
      <p:sp>
        <p:nvSpPr>
          <p:cNvPr id="5" name="TextBox 4"/>
          <p:cNvSpPr txBox="1"/>
          <p:nvPr/>
        </p:nvSpPr>
        <p:spPr>
          <a:xfrm>
            <a:off x="4498021" y="3854098"/>
            <a:ext cx="3304259" cy="461665"/>
          </a:xfrm>
          <a:prstGeom prst="rect">
            <a:avLst/>
          </a:prstGeom>
          <a:noFill/>
        </p:spPr>
        <p:txBody>
          <a:bodyPr wrap="square" rtlCol="0">
            <a:spAutoFit/>
          </a:bodyPr>
          <a:lstStyle/>
          <a:p>
            <a:pPr algn="ctr"/>
            <a:r>
              <a:rPr lang="en-US" sz="2400" b="1" dirty="0" smtClean="0">
                <a:solidFill>
                  <a:srgbClr val="7030A0"/>
                </a:solidFill>
              </a:rPr>
              <a:t>FOR CONVERSION</a:t>
            </a:r>
            <a:endParaRPr lang="en-IN" sz="2400" b="1" dirty="0">
              <a:solidFill>
                <a:srgbClr val="7030A0"/>
              </a:solidFill>
            </a:endParaRPr>
          </a:p>
        </p:txBody>
      </p:sp>
    </p:spTree>
    <p:extLst>
      <p:ext uri="{BB962C8B-B14F-4D97-AF65-F5344CB8AC3E}">
        <p14:creationId xmlns:p14="http://schemas.microsoft.com/office/powerpoint/2010/main" xmlns="" val="873796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1338"/>
          </a:xfrm>
          <a:solidFill>
            <a:srgbClr val="002060"/>
          </a:solidFill>
        </p:spPr>
        <p:txBody>
          <a:bodyPr>
            <a:noAutofit/>
          </a:bodyPr>
          <a:lstStyle/>
          <a:p>
            <a:pPr algn="ctr"/>
            <a:r>
              <a:rPr lang="en-US" sz="2000" b="1" dirty="0">
                <a:solidFill>
                  <a:schemeClr val="bg1"/>
                </a:solidFill>
                <a:latin typeface="Verdana" pitchFamily="34" charset="0"/>
                <a:ea typeface="Verdana" pitchFamily="34" charset="0"/>
                <a:cs typeface="Verdana" pitchFamily="34" charset="0"/>
              </a:rPr>
              <a:t> </a:t>
            </a:r>
            <a:r>
              <a:rPr lang="en-US" sz="2000" b="1" dirty="0" smtClean="0">
                <a:solidFill>
                  <a:schemeClr val="bg1"/>
                </a:solidFill>
                <a:latin typeface="Verdana" pitchFamily="34" charset="0"/>
                <a:ea typeface="Verdana" pitchFamily="34" charset="0"/>
                <a:cs typeface="Verdana" pitchFamily="34" charset="0"/>
              </a:rPr>
              <a:t>DOCUMENTS TO BE SUBMITTED ALONG WITH FREEHOLD APPLICATION</a:t>
            </a:r>
            <a:endParaRPr lang="en-US" sz="20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0" y="885275"/>
            <a:ext cx="12065875" cy="7648248"/>
          </a:xfrm>
          <a:prstGeom prst="rect">
            <a:avLst/>
          </a:prstGeom>
        </p:spPr>
        <p:txBody>
          <a:bodyPr wrap="square">
            <a:spAutoFit/>
          </a:bodyPr>
          <a:lstStyle/>
          <a:p>
            <a:pPr marL="452628" indent="-342900" algn="just">
              <a:buFont typeface="Wingdings" pitchFamily="2" charset="2"/>
              <a:buChar char="v"/>
              <a:defRPr/>
            </a:pPr>
            <a:r>
              <a:rPr lang="en-US" sz="2300" dirty="0"/>
              <a:t>The lessee shall be required to submit following documents </a:t>
            </a:r>
            <a:r>
              <a:rPr lang="en-US" sz="2300" dirty="0" err="1"/>
              <a:t>alongwith</a:t>
            </a:r>
            <a:r>
              <a:rPr lang="en-US" sz="2300" dirty="0"/>
              <a:t> the original freehold application</a:t>
            </a:r>
            <a:r>
              <a:rPr lang="en-US" sz="2300" dirty="0" smtClean="0"/>
              <a:t>. The </a:t>
            </a:r>
            <a:r>
              <a:rPr lang="en-US" sz="2300" dirty="0"/>
              <a:t>Online Printed application duly signed by applicant(s).</a:t>
            </a:r>
          </a:p>
          <a:p>
            <a:pPr marL="452628" indent="-342900" algn="just">
              <a:buFont typeface="Wingdings" pitchFamily="2" charset="2"/>
              <a:buChar char="v"/>
              <a:defRPr/>
            </a:pPr>
            <a:r>
              <a:rPr lang="en-US" sz="2300" dirty="0"/>
              <a:t>E-Receipt of Conversion Application Fees</a:t>
            </a:r>
            <a:r>
              <a:rPr lang="en-US" sz="2300" dirty="0" smtClean="0"/>
              <a:t>. </a:t>
            </a:r>
          </a:p>
          <a:p>
            <a:pPr marL="452628" indent="-342900" algn="just">
              <a:buFont typeface="Wingdings" pitchFamily="2" charset="2"/>
              <a:buChar char="v"/>
              <a:defRPr/>
            </a:pPr>
            <a:r>
              <a:rPr lang="en-US" sz="2300" dirty="0" smtClean="0"/>
              <a:t>Self </a:t>
            </a:r>
            <a:r>
              <a:rPr lang="en-US" sz="2300" dirty="0"/>
              <a:t>Attested photocopy of the original lease deed/tripartite deed.</a:t>
            </a:r>
          </a:p>
          <a:p>
            <a:pPr marL="452628" indent="-342900" algn="just">
              <a:buFont typeface="Wingdings" pitchFamily="2" charset="2"/>
              <a:buChar char="v"/>
              <a:defRPr/>
            </a:pPr>
            <a:r>
              <a:rPr lang="en-US" sz="2300" dirty="0"/>
              <a:t>Self Attested copy of the up to date rent receipt.</a:t>
            </a:r>
          </a:p>
          <a:p>
            <a:pPr marL="452628" indent="-342900" algn="just">
              <a:buFont typeface="Wingdings" pitchFamily="2" charset="2"/>
              <a:buChar char="v"/>
              <a:defRPr/>
            </a:pPr>
            <a:r>
              <a:rPr lang="en-US" sz="2300" dirty="0"/>
              <a:t>An affidavit to be sworn in by the lessee before the Executive Magistrate to the effect that he/she has constructed the building and used the same for the purpose for which the land was allotted or deviation (if any) has been made.</a:t>
            </a:r>
          </a:p>
          <a:p>
            <a:pPr marL="452628" indent="-342900" algn="just">
              <a:buFont typeface="Wingdings" pitchFamily="2" charset="2"/>
              <a:buChar char="v"/>
              <a:defRPr/>
            </a:pPr>
            <a:r>
              <a:rPr lang="en-US" sz="2300" dirty="0"/>
              <a:t>Self Attested copy of the no objection certificate from the mortgagee in case the plot is mortgaged</a:t>
            </a:r>
            <a:r>
              <a:rPr lang="en-US" sz="2300" dirty="0" smtClean="0"/>
              <a:t>. Front </a:t>
            </a:r>
            <a:r>
              <a:rPr lang="en-US" sz="2300" dirty="0"/>
              <a:t>side Self Attested Photograph of the applicant / applicants (All Mutates)</a:t>
            </a:r>
          </a:p>
          <a:p>
            <a:pPr marL="452628" indent="-342900" algn="just">
              <a:buFont typeface="Wingdings" pitchFamily="2" charset="2"/>
              <a:buChar char="v"/>
              <a:defRPr/>
            </a:pPr>
            <a:r>
              <a:rPr lang="en-US" sz="2300" dirty="0"/>
              <a:t>Indemnity bond in prescribed Form from Notary / Executive Magistrate.</a:t>
            </a:r>
          </a:p>
          <a:p>
            <a:pPr marL="452628" indent="-342900" algn="just">
              <a:buFont typeface="Wingdings" pitchFamily="2" charset="2"/>
              <a:buChar char="v"/>
              <a:defRPr/>
            </a:pPr>
            <a:r>
              <a:rPr lang="en-US" sz="2300" dirty="0"/>
              <a:t>Self Attested copy of up-to-date Holding Tax receipt (if assessed).</a:t>
            </a:r>
          </a:p>
          <a:p>
            <a:pPr marL="452628" indent="-342900" algn="just">
              <a:buFont typeface="Wingdings" pitchFamily="2" charset="2"/>
              <a:buChar char="v"/>
              <a:defRPr/>
            </a:pPr>
            <a:r>
              <a:rPr lang="en-US" sz="2300" dirty="0"/>
              <a:t>Self Attested copy of Identity Proof of the applicant(s).</a:t>
            </a:r>
          </a:p>
          <a:p>
            <a:pPr marL="452628" indent="-342900" algn="just">
              <a:buFont typeface="Wingdings" pitchFamily="2" charset="2"/>
              <a:buChar char="v"/>
              <a:defRPr/>
            </a:pPr>
            <a:r>
              <a:rPr lang="en-US" sz="2300" dirty="0"/>
              <a:t>Three Specimen Signatures of application (s)in the prescribed form.</a:t>
            </a:r>
          </a:p>
          <a:p>
            <a:pPr marL="452628" indent="-342900" algn="just">
              <a:buFont typeface="Wingdings" pitchFamily="2" charset="2"/>
              <a:buChar char="v"/>
              <a:defRPr/>
            </a:pPr>
            <a:r>
              <a:rPr lang="en-US" sz="2300" dirty="0"/>
              <a:t>Self Attested Photocopy of mutation copy.</a:t>
            </a:r>
          </a:p>
          <a:p>
            <a:pPr marL="452628" indent="-342900" algn="just">
              <a:buFont typeface="Wingdings" pitchFamily="2" charset="2"/>
              <a:buChar char="v"/>
              <a:defRPr/>
            </a:pPr>
            <a:r>
              <a:rPr lang="en-US" sz="2300" dirty="0"/>
              <a:t>In appropriate cases there may be spot verification.</a:t>
            </a:r>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11201177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56" name="Group 3255">
            <a:extLst>
              <a:ext uri="{FF2B5EF4-FFF2-40B4-BE49-F238E27FC236}">
                <a16:creationId xmlns:a16="http://schemas.microsoft.com/office/drawing/2014/main" xmlns="" id="{6B5D612A-B821-4403-BE73-A9A50E0787C3}"/>
              </a:ext>
            </a:extLst>
          </p:cNvPr>
          <p:cNvGrpSpPr/>
          <p:nvPr/>
        </p:nvGrpSpPr>
        <p:grpSpPr>
          <a:xfrm>
            <a:off x="3115932" y="2545573"/>
            <a:ext cx="2369196" cy="2261320"/>
            <a:chOff x="4563208" y="3552093"/>
            <a:chExt cx="1731806" cy="1652953"/>
          </a:xfrm>
        </p:grpSpPr>
        <p:sp>
          <p:nvSpPr>
            <p:cNvPr id="3257" name="Block Arc 3256">
              <a:extLst>
                <a:ext uri="{FF2B5EF4-FFF2-40B4-BE49-F238E27FC236}">
                  <a16:creationId xmlns:a16="http://schemas.microsoft.com/office/drawing/2014/main" xmlns="" id="{F98B5036-F081-4270-9242-6129EB03502A}"/>
                </a:ext>
              </a:extLst>
            </p:cNvPr>
            <p:cNvSpPr/>
            <p:nvPr/>
          </p:nvSpPr>
          <p:spPr>
            <a:xfrm>
              <a:off x="4563208" y="3552093"/>
              <a:ext cx="1652953" cy="1652953"/>
            </a:xfrm>
            <a:prstGeom prst="blockArc">
              <a:avLst>
                <a:gd name="adj1" fmla="val 10759067"/>
                <a:gd name="adj2" fmla="val 61390"/>
                <a:gd name="adj3" fmla="val 2020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58" name="Isosceles Triangle 3257">
              <a:extLst>
                <a:ext uri="{FF2B5EF4-FFF2-40B4-BE49-F238E27FC236}">
                  <a16:creationId xmlns:a16="http://schemas.microsoft.com/office/drawing/2014/main" xmlns="" id="{995CC0CF-4DBB-4433-B716-8985A4567E5A}"/>
                </a:ext>
              </a:extLst>
            </p:cNvPr>
            <p:cNvSpPr/>
            <p:nvPr/>
          </p:nvSpPr>
          <p:spPr>
            <a:xfrm rot="18900000">
              <a:off x="5774165" y="4118144"/>
              <a:ext cx="520849" cy="520849"/>
            </a:xfrm>
            <a:prstGeom prst="triangle">
              <a:avLst>
                <a:gd name="adj" fmla="val 8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9" name="Group 3258">
            <a:extLst>
              <a:ext uri="{FF2B5EF4-FFF2-40B4-BE49-F238E27FC236}">
                <a16:creationId xmlns:a16="http://schemas.microsoft.com/office/drawing/2014/main" xmlns="" id="{0E74287B-DA12-414B-A92F-1B7474A2CA24}"/>
              </a:ext>
            </a:extLst>
          </p:cNvPr>
          <p:cNvGrpSpPr/>
          <p:nvPr/>
        </p:nvGrpSpPr>
        <p:grpSpPr>
          <a:xfrm rot="10800000" flipH="1">
            <a:off x="1320461" y="3143650"/>
            <a:ext cx="2369196" cy="2261322"/>
            <a:chOff x="4563208" y="3552093"/>
            <a:chExt cx="1731806" cy="1652953"/>
          </a:xfrm>
          <a:solidFill>
            <a:schemeClr val="accent2"/>
          </a:solidFill>
        </p:grpSpPr>
        <p:sp>
          <p:nvSpPr>
            <p:cNvPr id="3260" name="Block Arc 3259">
              <a:extLst>
                <a:ext uri="{FF2B5EF4-FFF2-40B4-BE49-F238E27FC236}">
                  <a16:creationId xmlns:a16="http://schemas.microsoft.com/office/drawing/2014/main" xmlns="" id="{806105ED-ACB7-4853-944E-0A9F15052F8D}"/>
                </a:ext>
              </a:extLst>
            </p:cNvPr>
            <p:cNvSpPr/>
            <p:nvPr/>
          </p:nvSpPr>
          <p:spPr>
            <a:xfrm>
              <a:off x="4563208" y="3552093"/>
              <a:ext cx="1652953" cy="1652953"/>
            </a:xfrm>
            <a:prstGeom prst="blockArc">
              <a:avLst>
                <a:gd name="adj1" fmla="val 10735667"/>
                <a:gd name="adj2" fmla="val 61390"/>
                <a:gd name="adj3" fmla="val 2020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1" name="Isosceles Triangle 3260">
              <a:extLst>
                <a:ext uri="{FF2B5EF4-FFF2-40B4-BE49-F238E27FC236}">
                  <a16:creationId xmlns:a16="http://schemas.microsoft.com/office/drawing/2014/main" xmlns="" id="{E4E731A2-0371-45D2-AC90-1300B5E7AADD}"/>
                </a:ext>
              </a:extLst>
            </p:cNvPr>
            <p:cNvSpPr/>
            <p:nvPr/>
          </p:nvSpPr>
          <p:spPr>
            <a:xfrm rot="18900000">
              <a:off x="5774165" y="4118144"/>
              <a:ext cx="520849" cy="520849"/>
            </a:xfrm>
            <a:prstGeom prst="triangle">
              <a:avLst>
                <a:gd name="adj" fmla="val 8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2" name="Group 3261">
            <a:extLst>
              <a:ext uri="{FF2B5EF4-FFF2-40B4-BE49-F238E27FC236}">
                <a16:creationId xmlns:a16="http://schemas.microsoft.com/office/drawing/2014/main" xmlns="" id="{2CDF7115-740F-45CD-96D8-7622B52AB5A9}"/>
              </a:ext>
            </a:extLst>
          </p:cNvPr>
          <p:cNvGrpSpPr/>
          <p:nvPr/>
        </p:nvGrpSpPr>
        <p:grpSpPr>
          <a:xfrm>
            <a:off x="6706874" y="2545573"/>
            <a:ext cx="2369196" cy="2261320"/>
            <a:chOff x="4563208" y="3552093"/>
            <a:chExt cx="1731806" cy="1652953"/>
          </a:xfrm>
          <a:solidFill>
            <a:schemeClr val="accent3"/>
          </a:solidFill>
        </p:grpSpPr>
        <p:sp>
          <p:nvSpPr>
            <p:cNvPr id="3263" name="Block Arc 3262">
              <a:extLst>
                <a:ext uri="{FF2B5EF4-FFF2-40B4-BE49-F238E27FC236}">
                  <a16:creationId xmlns:a16="http://schemas.microsoft.com/office/drawing/2014/main" xmlns="" id="{8C4F4932-D748-4265-B27B-4D6113CB20BF}"/>
                </a:ext>
              </a:extLst>
            </p:cNvPr>
            <p:cNvSpPr/>
            <p:nvPr/>
          </p:nvSpPr>
          <p:spPr>
            <a:xfrm>
              <a:off x="4563208" y="3552093"/>
              <a:ext cx="1652953" cy="1652953"/>
            </a:xfrm>
            <a:prstGeom prst="blockArc">
              <a:avLst>
                <a:gd name="adj1" fmla="val 10814763"/>
                <a:gd name="adj2" fmla="val 61390"/>
                <a:gd name="adj3" fmla="val 2020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4" name="Isosceles Triangle 3263">
              <a:extLst>
                <a:ext uri="{FF2B5EF4-FFF2-40B4-BE49-F238E27FC236}">
                  <a16:creationId xmlns:a16="http://schemas.microsoft.com/office/drawing/2014/main" xmlns="" id="{E83E7FEE-51DA-4CFB-AD2F-CD520FE93D7B}"/>
                </a:ext>
              </a:extLst>
            </p:cNvPr>
            <p:cNvSpPr/>
            <p:nvPr/>
          </p:nvSpPr>
          <p:spPr>
            <a:xfrm rot="18900000">
              <a:off x="5774165" y="4118144"/>
              <a:ext cx="520849" cy="520849"/>
            </a:xfrm>
            <a:prstGeom prst="triangle">
              <a:avLst>
                <a:gd name="adj" fmla="val 8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5" name="Group 3264">
            <a:extLst>
              <a:ext uri="{FF2B5EF4-FFF2-40B4-BE49-F238E27FC236}">
                <a16:creationId xmlns:a16="http://schemas.microsoft.com/office/drawing/2014/main" xmlns="" id="{B7B8CD25-21F2-46C0-A200-6898E0B1DE21}"/>
              </a:ext>
            </a:extLst>
          </p:cNvPr>
          <p:cNvGrpSpPr/>
          <p:nvPr/>
        </p:nvGrpSpPr>
        <p:grpSpPr>
          <a:xfrm rot="10800000" flipH="1">
            <a:off x="4911403" y="3143650"/>
            <a:ext cx="2369196" cy="2261322"/>
            <a:chOff x="4563208" y="3552093"/>
            <a:chExt cx="1731806" cy="1652953"/>
          </a:xfrm>
          <a:solidFill>
            <a:schemeClr val="accent4"/>
          </a:solidFill>
        </p:grpSpPr>
        <p:sp>
          <p:nvSpPr>
            <p:cNvPr id="3266" name="Block Arc 3265">
              <a:extLst>
                <a:ext uri="{FF2B5EF4-FFF2-40B4-BE49-F238E27FC236}">
                  <a16:creationId xmlns:a16="http://schemas.microsoft.com/office/drawing/2014/main" xmlns="" id="{DC65CEC3-7140-4CBC-81AC-D455AE616456}"/>
                </a:ext>
              </a:extLst>
            </p:cNvPr>
            <p:cNvSpPr/>
            <p:nvPr/>
          </p:nvSpPr>
          <p:spPr>
            <a:xfrm>
              <a:off x="4563208" y="3552093"/>
              <a:ext cx="1652953" cy="1652953"/>
            </a:xfrm>
            <a:prstGeom prst="blockArc">
              <a:avLst>
                <a:gd name="adj1" fmla="val 10793168"/>
                <a:gd name="adj2" fmla="val 61390"/>
                <a:gd name="adj3" fmla="val 2020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7" name="Isosceles Triangle 3266">
              <a:extLst>
                <a:ext uri="{FF2B5EF4-FFF2-40B4-BE49-F238E27FC236}">
                  <a16:creationId xmlns:a16="http://schemas.microsoft.com/office/drawing/2014/main" xmlns="" id="{45BD203B-FAD2-42C8-868E-2DD102A68759}"/>
                </a:ext>
              </a:extLst>
            </p:cNvPr>
            <p:cNvSpPr/>
            <p:nvPr/>
          </p:nvSpPr>
          <p:spPr>
            <a:xfrm rot="18900000">
              <a:off x="5774165" y="4118144"/>
              <a:ext cx="520849" cy="520849"/>
            </a:xfrm>
            <a:prstGeom prst="triangle">
              <a:avLst>
                <a:gd name="adj" fmla="val 8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8" name="Group 3267">
            <a:extLst>
              <a:ext uri="{FF2B5EF4-FFF2-40B4-BE49-F238E27FC236}">
                <a16:creationId xmlns:a16="http://schemas.microsoft.com/office/drawing/2014/main" xmlns="" id="{933A1F58-B45D-4AC6-A954-3FAAC20A706E}"/>
              </a:ext>
            </a:extLst>
          </p:cNvPr>
          <p:cNvGrpSpPr/>
          <p:nvPr/>
        </p:nvGrpSpPr>
        <p:grpSpPr>
          <a:xfrm rot="10800000" flipH="1">
            <a:off x="8502344" y="3143651"/>
            <a:ext cx="2369196" cy="2261322"/>
            <a:chOff x="4563208" y="3552093"/>
            <a:chExt cx="1731806" cy="1652953"/>
          </a:xfrm>
          <a:solidFill>
            <a:schemeClr val="accent6"/>
          </a:solidFill>
        </p:grpSpPr>
        <p:sp>
          <p:nvSpPr>
            <p:cNvPr id="3269" name="Block Arc 3268">
              <a:extLst>
                <a:ext uri="{FF2B5EF4-FFF2-40B4-BE49-F238E27FC236}">
                  <a16:creationId xmlns:a16="http://schemas.microsoft.com/office/drawing/2014/main" xmlns="" id="{6ADF6F52-E1E3-4F74-95B0-8F39A572D6B8}"/>
                </a:ext>
              </a:extLst>
            </p:cNvPr>
            <p:cNvSpPr/>
            <p:nvPr/>
          </p:nvSpPr>
          <p:spPr>
            <a:xfrm>
              <a:off x="4563208" y="3552093"/>
              <a:ext cx="1652953" cy="1652953"/>
            </a:xfrm>
            <a:prstGeom prst="blockArc">
              <a:avLst>
                <a:gd name="adj1" fmla="val 10793168"/>
                <a:gd name="adj2" fmla="val 61390"/>
                <a:gd name="adj3" fmla="val 2020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0" name="Isosceles Triangle 3269">
              <a:extLst>
                <a:ext uri="{FF2B5EF4-FFF2-40B4-BE49-F238E27FC236}">
                  <a16:creationId xmlns:a16="http://schemas.microsoft.com/office/drawing/2014/main" xmlns="" id="{65D27343-E4A7-4722-8A3C-83E74832FBA7}"/>
                </a:ext>
              </a:extLst>
            </p:cNvPr>
            <p:cNvSpPr/>
            <p:nvPr/>
          </p:nvSpPr>
          <p:spPr>
            <a:xfrm rot="18900000">
              <a:off x="5774165" y="4118144"/>
              <a:ext cx="520849" cy="520849"/>
            </a:xfrm>
            <a:prstGeom prst="triangle">
              <a:avLst>
                <a:gd name="adj" fmla="val 8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1" name="TextBox 3270">
            <a:extLst>
              <a:ext uri="{FF2B5EF4-FFF2-40B4-BE49-F238E27FC236}">
                <a16:creationId xmlns:a16="http://schemas.microsoft.com/office/drawing/2014/main" xmlns="" id="{35A62EFC-CF33-42FD-B48F-8F52C3982EC7}"/>
              </a:ext>
            </a:extLst>
          </p:cNvPr>
          <p:cNvSpPr txBox="1">
            <a:spLocks noChangeAspect="1"/>
          </p:cNvSpPr>
          <p:nvPr/>
        </p:nvSpPr>
        <p:spPr>
          <a:xfrm>
            <a:off x="3386854" y="2810513"/>
            <a:ext cx="1719477" cy="1731435"/>
          </a:xfrm>
          <a:prstGeom prst="rect">
            <a:avLst/>
          </a:prstGeom>
          <a:noFill/>
        </p:spPr>
        <p:txBody>
          <a:bodyPr wrap="square" rtlCol="0" anchor="ctr">
            <a:prstTxWarp prst="textArchUp">
              <a:avLst>
                <a:gd name="adj" fmla="val 11029302"/>
              </a:avLst>
            </a:prstTxWarp>
            <a:spAutoFit/>
          </a:bodyPr>
          <a:lstStyle/>
          <a:p>
            <a:pPr algn="ctr"/>
            <a:r>
              <a:rPr lang="en-US" altLang="ko-KR" sz="1400" b="1" dirty="0">
                <a:solidFill>
                  <a:schemeClr val="bg1"/>
                </a:solidFill>
              </a:rPr>
              <a:t>2</a:t>
            </a:r>
            <a:endParaRPr lang="ko-KR" altLang="en-US" sz="1400" b="1" dirty="0">
              <a:solidFill>
                <a:schemeClr val="bg1"/>
              </a:solidFill>
            </a:endParaRPr>
          </a:p>
        </p:txBody>
      </p:sp>
      <p:sp>
        <p:nvSpPr>
          <p:cNvPr id="3272" name="TextBox 3271">
            <a:extLst>
              <a:ext uri="{FF2B5EF4-FFF2-40B4-BE49-F238E27FC236}">
                <a16:creationId xmlns:a16="http://schemas.microsoft.com/office/drawing/2014/main" xmlns="" id="{980A1707-CD13-403E-B93B-BF886E5AD3D1}"/>
              </a:ext>
            </a:extLst>
          </p:cNvPr>
          <p:cNvSpPr txBox="1">
            <a:spLocks noChangeAspect="1"/>
          </p:cNvSpPr>
          <p:nvPr/>
        </p:nvSpPr>
        <p:spPr>
          <a:xfrm>
            <a:off x="6977795" y="2810512"/>
            <a:ext cx="1719477" cy="1731435"/>
          </a:xfrm>
          <a:prstGeom prst="rect">
            <a:avLst/>
          </a:prstGeom>
          <a:noFill/>
        </p:spPr>
        <p:txBody>
          <a:bodyPr wrap="square" rtlCol="0" anchor="ctr">
            <a:prstTxWarp prst="textArchUp">
              <a:avLst>
                <a:gd name="adj" fmla="val 11029302"/>
              </a:avLst>
            </a:prstTxWarp>
            <a:spAutoFit/>
          </a:bodyPr>
          <a:lstStyle/>
          <a:p>
            <a:pPr algn="ctr"/>
            <a:r>
              <a:rPr lang="en-US" altLang="ko-KR" sz="1400" b="1" dirty="0">
                <a:solidFill>
                  <a:schemeClr val="bg1"/>
                </a:solidFill>
              </a:rPr>
              <a:t>4</a:t>
            </a:r>
            <a:endParaRPr lang="ko-KR" altLang="en-US" sz="1400" b="1" dirty="0">
              <a:solidFill>
                <a:schemeClr val="bg1"/>
              </a:solidFill>
            </a:endParaRPr>
          </a:p>
        </p:txBody>
      </p:sp>
      <p:sp>
        <p:nvSpPr>
          <p:cNvPr id="3273" name="TextBox 3272">
            <a:extLst>
              <a:ext uri="{FF2B5EF4-FFF2-40B4-BE49-F238E27FC236}">
                <a16:creationId xmlns:a16="http://schemas.microsoft.com/office/drawing/2014/main" xmlns="" id="{4AAFD88E-3777-4E45-9357-77F58E062563}"/>
              </a:ext>
            </a:extLst>
          </p:cNvPr>
          <p:cNvSpPr txBox="1">
            <a:spLocks noChangeAspect="1"/>
          </p:cNvSpPr>
          <p:nvPr/>
        </p:nvSpPr>
        <p:spPr>
          <a:xfrm rot="10800000">
            <a:off x="1591383" y="3408595"/>
            <a:ext cx="1719477" cy="1731435"/>
          </a:xfrm>
          <a:prstGeom prst="rect">
            <a:avLst/>
          </a:prstGeom>
          <a:noFill/>
        </p:spPr>
        <p:txBody>
          <a:bodyPr wrap="square" rtlCol="0" anchor="ctr">
            <a:prstTxWarp prst="textArchUp">
              <a:avLst>
                <a:gd name="adj" fmla="val 11029302"/>
              </a:avLst>
            </a:prstTxWarp>
            <a:spAutoFit/>
          </a:bodyPr>
          <a:lstStyle/>
          <a:p>
            <a:pPr algn="ctr"/>
            <a:r>
              <a:rPr lang="en-US" altLang="ko-KR" sz="1400" b="1" dirty="0" smtClean="0">
                <a:solidFill>
                  <a:schemeClr val="bg1"/>
                </a:solidFill>
              </a:rPr>
              <a:t>1</a:t>
            </a:r>
            <a:endParaRPr lang="ko-KR" altLang="en-US" sz="1400" b="1" dirty="0">
              <a:solidFill>
                <a:schemeClr val="bg1"/>
              </a:solidFill>
            </a:endParaRPr>
          </a:p>
        </p:txBody>
      </p:sp>
      <p:sp>
        <p:nvSpPr>
          <p:cNvPr id="3274" name="TextBox 3273">
            <a:extLst>
              <a:ext uri="{FF2B5EF4-FFF2-40B4-BE49-F238E27FC236}">
                <a16:creationId xmlns:a16="http://schemas.microsoft.com/office/drawing/2014/main" xmlns="" id="{7600643B-DE6D-4CCE-BF70-CE3D279B2BAD}"/>
              </a:ext>
            </a:extLst>
          </p:cNvPr>
          <p:cNvSpPr txBox="1">
            <a:spLocks noChangeAspect="1"/>
          </p:cNvSpPr>
          <p:nvPr/>
        </p:nvSpPr>
        <p:spPr>
          <a:xfrm rot="10800000">
            <a:off x="5166851" y="3437329"/>
            <a:ext cx="1719477" cy="1731435"/>
          </a:xfrm>
          <a:prstGeom prst="rect">
            <a:avLst/>
          </a:prstGeom>
          <a:noFill/>
        </p:spPr>
        <p:txBody>
          <a:bodyPr wrap="square" rtlCol="0" anchor="ctr">
            <a:prstTxWarp prst="textArchUp">
              <a:avLst>
                <a:gd name="adj" fmla="val 11029302"/>
              </a:avLst>
            </a:prstTxWarp>
            <a:spAutoFit/>
          </a:bodyPr>
          <a:lstStyle/>
          <a:p>
            <a:pPr algn="ctr"/>
            <a:r>
              <a:rPr lang="en-US" altLang="ko-KR" sz="1400" b="1" dirty="0">
                <a:solidFill>
                  <a:schemeClr val="bg1"/>
                </a:solidFill>
              </a:rPr>
              <a:t>3</a:t>
            </a:r>
            <a:endParaRPr lang="ko-KR" altLang="en-US" sz="1400" b="1" dirty="0">
              <a:solidFill>
                <a:schemeClr val="bg1"/>
              </a:solidFill>
            </a:endParaRPr>
          </a:p>
        </p:txBody>
      </p:sp>
      <p:sp>
        <p:nvSpPr>
          <p:cNvPr id="3275" name="TextBox 3274">
            <a:extLst>
              <a:ext uri="{FF2B5EF4-FFF2-40B4-BE49-F238E27FC236}">
                <a16:creationId xmlns:a16="http://schemas.microsoft.com/office/drawing/2014/main" xmlns="" id="{EF91CED6-E313-4972-889A-8B1DAA4E4C13}"/>
              </a:ext>
            </a:extLst>
          </p:cNvPr>
          <p:cNvSpPr txBox="1">
            <a:spLocks noChangeAspect="1"/>
          </p:cNvSpPr>
          <p:nvPr/>
        </p:nvSpPr>
        <p:spPr>
          <a:xfrm rot="10800000">
            <a:off x="8773265" y="3455834"/>
            <a:ext cx="1719477" cy="1731435"/>
          </a:xfrm>
          <a:prstGeom prst="rect">
            <a:avLst/>
          </a:prstGeom>
          <a:noFill/>
        </p:spPr>
        <p:txBody>
          <a:bodyPr wrap="square" rtlCol="0" anchor="ctr">
            <a:prstTxWarp prst="textArchUp">
              <a:avLst>
                <a:gd name="adj" fmla="val 11029302"/>
              </a:avLst>
            </a:prstTxWarp>
            <a:spAutoFit/>
          </a:bodyPr>
          <a:lstStyle/>
          <a:p>
            <a:pPr algn="ctr"/>
            <a:r>
              <a:rPr lang="en-US" altLang="ko-KR" sz="1400" b="1" dirty="0" smtClean="0">
                <a:solidFill>
                  <a:schemeClr val="bg1"/>
                </a:solidFill>
              </a:rPr>
              <a:t>5</a:t>
            </a:r>
            <a:endParaRPr lang="ko-KR" altLang="en-US" sz="1400" b="1" dirty="0">
              <a:solidFill>
                <a:schemeClr val="bg1"/>
              </a:solidFill>
            </a:endParaRPr>
          </a:p>
        </p:txBody>
      </p:sp>
      <p:sp>
        <p:nvSpPr>
          <p:cNvPr id="3281" name="TextBox 3280">
            <a:extLst>
              <a:ext uri="{FF2B5EF4-FFF2-40B4-BE49-F238E27FC236}">
                <a16:creationId xmlns:a16="http://schemas.microsoft.com/office/drawing/2014/main" xmlns="" id="{BBF753C2-545C-4833-BD78-A3BF7F19E110}"/>
              </a:ext>
            </a:extLst>
          </p:cNvPr>
          <p:cNvSpPr txBox="1"/>
          <p:nvPr/>
        </p:nvSpPr>
        <p:spPr>
          <a:xfrm>
            <a:off x="788276" y="5520110"/>
            <a:ext cx="3443389" cy="1015663"/>
          </a:xfrm>
          <a:prstGeom prst="rect">
            <a:avLst/>
          </a:prstGeom>
          <a:noFill/>
        </p:spPr>
        <p:txBody>
          <a:bodyPr wrap="square" rtlCol="0">
            <a:spAutoFit/>
          </a:bodyPr>
          <a:lstStyle/>
          <a:p>
            <a:pPr algn="just"/>
            <a:r>
              <a:rPr lang="en-US" sz="1200" dirty="0"/>
              <a:t>The lessee shall take out the printouts of the mutation application form from www.gaodisha.gov.in/www.gaestate.in after filling up the same with details of lease hold plots and lessee duly signed by applicant(s).</a:t>
            </a:r>
          </a:p>
        </p:txBody>
      </p:sp>
      <p:sp>
        <p:nvSpPr>
          <p:cNvPr id="3284" name="TextBox 3283">
            <a:extLst>
              <a:ext uri="{FF2B5EF4-FFF2-40B4-BE49-F238E27FC236}">
                <a16:creationId xmlns:a16="http://schemas.microsoft.com/office/drawing/2014/main" xmlns="" id="{843724AB-94E4-46C0-988C-C86434B33B6B}"/>
              </a:ext>
            </a:extLst>
          </p:cNvPr>
          <p:cNvSpPr txBox="1"/>
          <p:nvPr/>
        </p:nvSpPr>
        <p:spPr>
          <a:xfrm>
            <a:off x="4792717" y="5754034"/>
            <a:ext cx="2848441" cy="830997"/>
          </a:xfrm>
          <a:prstGeom prst="rect">
            <a:avLst/>
          </a:prstGeom>
          <a:noFill/>
        </p:spPr>
        <p:txBody>
          <a:bodyPr wrap="square" rtlCol="0">
            <a:spAutoFit/>
          </a:bodyPr>
          <a:lstStyle/>
          <a:p>
            <a:pPr marL="109728" algn="just">
              <a:defRPr/>
            </a:pPr>
            <a:r>
              <a:rPr lang="en-US" sz="1200" dirty="0"/>
              <a:t>Self Attested Copy of ID Proof of all legal heirs. The death certificate of lessee &amp; the death certificate of legal heir/s of lessee if any.</a:t>
            </a:r>
          </a:p>
        </p:txBody>
      </p:sp>
      <p:sp>
        <p:nvSpPr>
          <p:cNvPr id="3287" name="TextBox 3286">
            <a:extLst>
              <a:ext uri="{FF2B5EF4-FFF2-40B4-BE49-F238E27FC236}">
                <a16:creationId xmlns:a16="http://schemas.microsoft.com/office/drawing/2014/main" xmlns="" id="{F9C85AE0-2681-4FBA-827A-526706BCC628}"/>
              </a:ext>
            </a:extLst>
          </p:cNvPr>
          <p:cNvSpPr txBox="1"/>
          <p:nvPr/>
        </p:nvSpPr>
        <p:spPr>
          <a:xfrm>
            <a:off x="8139956" y="5569367"/>
            <a:ext cx="3976051" cy="1200329"/>
          </a:xfrm>
          <a:prstGeom prst="rect">
            <a:avLst/>
          </a:prstGeom>
          <a:noFill/>
        </p:spPr>
        <p:txBody>
          <a:bodyPr wrap="square" rtlCol="0">
            <a:spAutoFit/>
          </a:bodyPr>
          <a:lstStyle/>
          <a:p>
            <a:pPr marL="109728" algn="just">
              <a:defRPr/>
            </a:pPr>
            <a:r>
              <a:rPr lang="en-US" sz="1200" dirty="0"/>
              <a:t>Self Attested Copy of WILL executed by lessee and Probate their on from competent Authority if any. During the process of disposal of mutation application the legal heirs of the lessee shall have to visit the land section with all their original documents for verification on intimation.</a:t>
            </a:r>
          </a:p>
        </p:txBody>
      </p:sp>
      <p:sp>
        <p:nvSpPr>
          <p:cNvPr id="3290" name="TextBox 3289">
            <a:extLst>
              <a:ext uri="{FF2B5EF4-FFF2-40B4-BE49-F238E27FC236}">
                <a16:creationId xmlns:a16="http://schemas.microsoft.com/office/drawing/2014/main" xmlns="" id="{778E2F9F-592F-44CF-BDCA-C48AE00D7E9F}"/>
              </a:ext>
            </a:extLst>
          </p:cNvPr>
          <p:cNvSpPr txBox="1"/>
          <p:nvPr/>
        </p:nvSpPr>
        <p:spPr>
          <a:xfrm>
            <a:off x="6886328" y="1129414"/>
            <a:ext cx="2834205" cy="1200329"/>
          </a:xfrm>
          <a:prstGeom prst="rect">
            <a:avLst/>
          </a:prstGeom>
          <a:noFill/>
        </p:spPr>
        <p:txBody>
          <a:bodyPr wrap="square" rtlCol="0">
            <a:spAutoFit/>
          </a:bodyPr>
          <a:lstStyle/>
          <a:p>
            <a:pPr algn="just"/>
            <a:r>
              <a:rPr lang="en-US" sz="1200" dirty="0"/>
              <a:t>Self Attested Copy of up to date holding tax receipt. Self Attested Copy of </a:t>
            </a:r>
            <a:r>
              <a:rPr lang="en-US" sz="1200" dirty="0" err="1" smtClean="0"/>
              <a:t>RoR.Self</a:t>
            </a:r>
            <a:r>
              <a:rPr lang="en-US" sz="1200" dirty="0" smtClean="0"/>
              <a:t> Attested Copy of E.C (Encumbrance Certificate</a:t>
            </a:r>
            <a:r>
              <a:rPr lang="en-US" sz="1200" dirty="0"/>
              <a:t>). Self Attested Copy of Relinquishment deed if any.</a:t>
            </a:r>
          </a:p>
        </p:txBody>
      </p:sp>
      <p:sp>
        <p:nvSpPr>
          <p:cNvPr id="3291" name="자유형: 도형 54">
            <a:extLst>
              <a:ext uri="{FF2B5EF4-FFF2-40B4-BE49-F238E27FC236}">
                <a16:creationId xmlns:a16="http://schemas.microsoft.com/office/drawing/2014/main" xmlns="" id="{E26F801A-854C-4F1A-A000-C59C17F57F25}"/>
              </a:ext>
            </a:extLst>
          </p:cNvPr>
          <p:cNvSpPr>
            <a:spLocks noChangeAspect="1"/>
          </p:cNvSpPr>
          <p:nvPr/>
        </p:nvSpPr>
        <p:spPr>
          <a:xfrm>
            <a:off x="5905487" y="4069468"/>
            <a:ext cx="349423" cy="565692"/>
          </a:xfrm>
          <a:custGeom>
            <a:avLst/>
            <a:gdLst>
              <a:gd name="connsiteX0" fmla="*/ 2288503 w 2628868"/>
              <a:gd name="connsiteY0" fmla="*/ 1437588 h 4255963"/>
              <a:gd name="connsiteX1" fmla="*/ 2055285 w 2628868"/>
              <a:gd name="connsiteY1" fmla="*/ 1235542 h 4255963"/>
              <a:gd name="connsiteX2" fmla="*/ 1750484 w 2628868"/>
              <a:gd name="connsiteY2" fmla="*/ 709069 h 4255963"/>
              <a:gd name="connsiteX3" fmla="*/ 1768957 w 2628868"/>
              <a:gd name="connsiteY3" fmla="*/ 395033 h 4255963"/>
              <a:gd name="connsiteX4" fmla="*/ 2507866 w 2628868"/>
              <a:gd name="connsiteY4" fmla="*/ 1244778 h 4255963"/>
              <a:gd name="connsiteX5" fmla="*/ 2288503 w 2628868"/>
              <a:gd name="connsiteY5" fmla="*/ 1437588 h 4255963"/>
              <a:gd name="connsiteX6" fmla="*/ 914400 w 2628868"/>
              <a:gd name="connsiteY6" fmla="*/ 2567085 h 4255963"/>
              <a:gd name="connsiteX7" fmla="*/ 0 w 2628868"/>
              <a:gd name="connsiteY7" fmla="*/ 1375594 h 4255963"/>
              <a:gd name="connsiteX8" fmla="*/ 886691 w 2628868"/>
              <a:gd name="connsiteY8" fmla="*/ 378067 h 4255963"/>
              <a:gd name="connsiteX9" fmla="*/ 886691 w 2628868"/>
              <a:gd name="connsiteY9" fmla="*/ 784467 h 4255963"/>
              <a:gd name="connsiteX10" fmla="*/ 905164 w 2628868"/>
              <a:gd name="connsiteY10" fmla="*/ 1310939 h 4255963"/>
              <a:gd name="connsiteX11" fmla="*/ 914400 w 2628868"/>
              <a:gd name="connsiteY11" fmla="*/ 2567085 h 4255963"/>
              <a:gd name="connsiteX12" fmla="*/ 1742177 w 2628868"/>
              <a:gd name="connsiteY12" fmla="*/ 3864625 h 4255963"/>
              <a:gd name="connsiteX13" fmla="*/ 1742177 w 2628868"/>
              <a:gd name="connsiteY13" fmla="*/ 3458225 h 4255963"/>
              <a:gd name="connsiteX14" fmla="*/ 1723704 w 2628868"/>
              <a:gd name="connsiteY14" fmla="*/ 2931753 h 4255963"/>
              <a:gd name="connsiteX15" fmla="*/ 1714468 w 2628868"/>
              <a:gd name="connsiteY15" fmla="*/ 1675607 h 4255963"/>
              <a:gd name="connsiteX16" fmla="*/ 2628868 w 2628868"/>
              <a:gd name="connsiteY16" fmla="*/ 2867098 h 4255963"/>
              <a:gd name="connsiteX17" fmla="*/ 1742177 w 2628868"/>
              <a:gd name="connsiteY17" fmla="*/ 3864625 h 4255963"/>
              <a:gd name="connsiteX18" fmla="*/ 886690 w 2628868"/>
              <a:gd name="connsiteY18" fmla="*/ 3869411 h 4255963"/>
              <a:gd name="connsiteX19" fmla="*/ 147781 w 2628868"/>
              <a:gd name="connsiteY19" fmla="*/ 3019666 h 4255963"/>
              <a:gd name="connsiteX20" fmla="*/ 600362 w 2628868"/>
              <a:gd name="connsiteY20" fmla="*/ 3028902 h 4255963"/>
              <a:gd name="connsiteX21" fmla="*/ 905163 w 2628868"/>
              <a:gd name="connsiteY21" fmla="*/ 3555375 h 4255963"/>
              <a:gd name="connsiteX22" fmla="*/ 1303568 w 2628868"/>
              <a:gd name="connsiteY22" fmla="*/ 4255963 h 4255963"/>
              <a:gd name="connsiteX23" fmla="*/ 1142559 w 2628868"/>
              <a:gd name="connsiteY23" fmla="*/ 4094954 h 4255963"/>
              <a:gd name="connsiteX24" fmla="*/ 1142560 w 2628868"/>
              <a:gd name="connsiteY24" fmla="*/ 161009 h 4255963"/>
              <a:gd name="connsiteX25" fmla="*/ 1303569 w 2628868"/>
              <a:gd name="connsiteY25" fmla="*/ 0 h 4255963"/>
              <a:gd name="connsiteX26" fmla="*/ 1303568 w 2628868"/>
              <a:gd name="connsiteY26" fmla="*/ 1 h 4255963"/>
              <a:gd name="connsiteX27" fmla="*/ 1464577 w 2628868"/>
              <a:gd name="connsiteY27" fmla="*/ 161010 h 4255963"/>
              <a:gd name="connsiteX28" fmla="*/ 1464577 w 2628868"/>
              <a:gd name="connsiteY28" fmla="*/ 4094954 h 4255963"/>
              <a:gd name="connsiteX29" fmla="*/ 1303568 w 2628868"/>
              <a:gd name="connsiteY29" fmla="*/ 4255963 h 42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28868" h="4255963">
                <a:moveTo>
                  <a:pt x="2288503" y="1437588"/>
                </a:moveTo>
                <a:cubicBezTo>
                  <a:pt x="2182285" y="1436434"/>
                  <a:pt x="2073758" y="1369470"/>
                  <a:pt x="2055285" y="1235542"/>
                </a:cubicBezTo>
                <a:cubicBezTo>
                  <a:pt x="2061443" y="1112391"/>
                  <a:pt x="2086071" y="822985"/>
                  <a:pt x="1750484" y="709069"/>
                </a:cubicBezTo>
                <a:lnTo>
                  <a:pt x="1768957" y="395033"/>
                </a:lnTo>
                <a:cubicBezTo>
                  <a:pt x="2326220" y="493554"/>
                  <a:pt x="2495550" y="915347"/>
                  <a:pt x="2507866" y="1244778"/>
                </a:cubicBezTo>
                <a:cubicBezTo>
                  <a:pt x="2498630" y="1374088"/>
                  <a:pt x="2394721" y="1438743"/>
                  <a:pt x="2288503" y="1437588"/>
                </a:cubicBezTo>
                <a:close/>
                <a:moveTo>
                  <a:pt x="914400" y="2567085"/>
                </a:moveTo>
                <a:cubicBezTo>
                  <a:pt x="193965" y="2299230"/>
                  <a:pt x="9236" y="1745049"/>
                  <a:pt x="0" y="1375594"/>
                </a:cubicBezTo>
                <a:cubicBezTo>
                  <a:pt x="36947" y="923011"/>
                  <a:pt x="360218" y="415012"/>
                  <a:pt x="886691" y="378067"/>
                </a:cubicBezTo>
                <a:lnTo>
                  <a:pt x="886691" y="784467"/>
                </a:lnTo>
                <a:cubicBezTo>
                  <a:pt x="689648" y="818333"/>
                  <a:pt x="548024" y="1193946"/>
                  <a:pt x="905164" y="1310939"/>
                </a:cubicBezTo>
                <a:cubicBezTo>
                  <a:pt x="908243" y="1729654"/>
                  <a:pt x="911321" y="2148370"/>
                  <a:pt x="914400" y="2567085"/>
                </a:cubicBezTo>
                <a:close/>
                <a:moveTo>
                  <a:pt x="1742177" y="3864625"/>
                </a:moveTo>
                <a:lnTo>
                  <a:pt x="1742177" y="3458225"/>
                </a:lnTo>
                <a:cubicBezTo>
                  <a:pt x="1939220" y="3424359"/>
                  <a:pt x="2080844" y="3048746"/>
                  <a:pt x="1723704" y="2931753"/>
                </a:cubicBezTo>
                <a:cubicBezTo>
                  <a:pt x="1720625" y="2513038"/>
                  <a:pt x="1717547" y="2094322"/>
                  <a:pt x="1714468" y="1675607"/>
                </a:cubicBezTo>
                <a:cubicBezTo>
                  <a:pt x="2434903" y="1943462"/>
                  <a:pt x="2619632" y="2497643"/>
                  <a:pt x="2628868" y="2867098"/>
                </a:cubicBezTo>
                <a:cubicBezTo>
                  <a:pt x="2591921" y="3319681"/>
                  <a:pt x="2268650" y="3827680"/>
                  <a:pt x="1742177" y="3864625"/>
                </a:cubicBezTo>
                <a:close/>
                <a:moveTo>
                  <a:pt x="886690" y="3869411"/>
                </a:moveTo>
                <a:cubicBezTo>
                  <a:pt x="329427" y="3770890"/>
                  <a:pt x="160097" y="3349097"/>
                  <a:pt x="147781" y="3019666"/>
                </a:cubicBezTo>
                <a:cubicBezTo>
                  <a:pt x="166253" y="2761046"/>
                  <a:pt x="563416" y="2761047"/>
                  <a:pt x="600362" y="3028902"/>
                </a:cubicBezTo>
                <a:cubicBezTo>
                  <a:pt x="594204" y="3152053"/>
                  <a:pt x="569576" y="3441459"/>
                  <a:pt x="905163" y="3555375"/>
                </a:cubicBezTo>
                <a:close/>
                <a:moveTo>
                  <a:pt x="1303568" y="4255963"/>
                </a:moveTo>
                <a:cubicBezTo>
                  <a:pt x="1214645" y="4255963"/>
                  <a:pt x="1142559" y="4183877"/>
                  <a:pt x="1142559" y="4094954"/>
                </a:cubicBezTo>
                <a:cubicBezTo>
                  <a:pt x="1142559" y="2783639"/>
                  <a:pt x="1142560" y="1472324"/>
                  <a:pt x="1142560" y="161009"/>
                </a:cubicBezTo>
                <a:cubicBezTo>
                  <a:pt x="1142560" y="72086"/>
                  <a:pt x="1214646" y="0"/>
                  <a:pt x="1303569" y="0"/>
                </a:cubicBezTo>
                <a:lnTo>
                  <a:pt x="1303568" y="1"/>
                </a:lnTo>
                <a:cubicBezTo>
                  <a:pt x="1392491" y="1"/>
                  <a:pt x="1464577" y="72087"/>
                  <a:pt x="1464577" y="161010"/>
                </a:cubicBezTo>
                <a:lnTo>
                  <a:pt x="1464577" y="4094954"/>
                </a:lnTo>
                <a:cubicBezTo>
                  <a:pt x="1464577" y="4183877"/>
                  <a:pt x="1392491" y="4255963"/>
                  <a:pt x="1303568" y="425596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292" name="Block Arc 5">
            <a:extLst>
              <a:ext uri="{FF2B5EF4-FFF2-40B4-BE49-F238E27FC236}">
                <a16:creationId xmlns:a16="http://schemas.microsoft.com/office/drawing/2014/main" xmlns="" id="{4F0B7488-29A4-4BFF-80AF-55A02C8E190E}"/>
              </a:ext>
            </a:extLst>
          </p:cNvPr>
          <p:cNvSpPr>
            <a:spLocks noChangeAspect="1"/>
          </p:cNvSpPr>
          <p:nvPr/>
        </p:nvSpPr>
        <p:spPr>
          <a:xfrm rot="10800000">
            <a:off x="2201029" y="4069469"/>
            <a:ext cx="524587" cy="565691"/>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3293" name="자유형: 도형 61">
            <a:extLst>
              <a:ext uri="{FF2B5EF4-FFF2-40B4-BE49-F238E27FC236}">
                <a16:creationId xmlns:a16="http://schemas.microsoft.com/office/drawing/2014/main" xmlns="" id="{5C18AC31-A27D-42F8-917E-C3860FF6DC1A}"/>
              </a:ext>
            </a:extLst>
          </p:cNvPr>
          <p:cNvSpPr>
            <a:spLocks noChangeAspect="1"/>
          </p:cNvSpPr>
          <p:nvPr/>
        </p:nvSpPr>
        <p:spPr>
          <a:xfrm>
            <a:off x="9358511" y="4038706"/>
            <a:ext cx="476141" cy="565691"/>
          </a:xfrm>
          <a:custGeom>
            <a:avLst/>
            <a:gdLst>
              <a:gd name="connsiteX0" fmla="*/ 930704 w 1878694"/>
              <a:gd name="connsiteY0" fmla="*/ 1253732 h 2232028"/>
              <a:gd name="connsiteX1" fmla="*/ 810628 w 1878694"/>
              <a:gd name="connsiteY1" fmla="*/ 1373808 h 2232028"/>
              <a:gd name="connsiteX2" fmla="*/ 845798 w 1878694"/>
              <a:gd name="connsiteY2" fmla="*/ 1458715 h 2232028"/>
              <a:gd name="connsiteX3" fmla="*/ 846153 w 1878694"/>
              <a:gd name="connsiteY3" fmla="*/ 1458954 h 2232028"/>
              <a:gd name="connsiteX4" fmla="*/ 792156 w 1878694"/>
              <a:gd name="connsiteY4" fmla="*/ 1753258 h 2232028"/>
              <a:gd name="connsiteX5" fmla="*/ 1069252 w 1878694"/>
              <a:gd name="connsiteY5" fmla="*/ 1753258 h 2232028"/>
              <a:gd name="connsiteX6" fmla="*/ 1015255 w 1878694"/>
              <a:gd name="connsiteY6" fmla="*/ 1458954 h 2232028"/>
              <a:gd name="connsiteX7" fmla="*/ 1015611 w 1878694"/>
              <a:gd name="connsiteY7" fmla="*/ 1458715 h 2232028"/>
              <a:gd name="connsiteX8" fmla="*/ 1050780 w 1878694"/>
              <a:gd name="connsiteY8" fmla="*/ 1373808 h 2232028"/>
              <a:gd name="connsiteX9" fmla="*/ 930704 w 1878694"/>
              <a:gd name="connsiteY9" fmla="*/ 1253732 h 2232028"/>
              <a:gd name="connsiteX10" fmla="*/ 807360 w 1878694"/>
              <a:gd name="connsiteY10" fmla="*/ 244435 h 2232028"/>
              <a:gd name="connsiteX11" fmla="*/ 509333 w 1878694"/>
              <a:gd name="connsiteY11" fmla="*/ 542462 h 2232028"/>
              <a:gd name="connsiteX12" fmla="*/ 509333 w 1878694"/>
              <a:gd name="connsiteY12" fmla="*/ 853160 h 2232028"/>
              <a:gd name="connsiteX13" fmla="*/ 1352075 w 1878694"/>
              <a:gd name="connsiteY13" fmla="*/ 853160 h 2232028"/>
              <a:gd name="connsiteX14" fmla="*/ 1352075 w 1878694"/>
              <a:gd name="connsiteY14" fmla="*/ 542462 h 2232028"/>
              <a:gd name="connsiteX15" fmla="*/ 1054048 w 1878694"/>
              <a:gd name="connsiteY15" fmla="*/ 244435 h 2232028"/>
              <a:gd name="connsiteX16" fmla="*/ 766274 w 1878694"/>
              <a:gd name="connsiteY16" fmla="*/ 0 h 2232028"/>
              <a:gd name="connsiteX17" fmla="*/ 1095134 w 1878694"/>
              <a:gd name="connsiteY17" fmla="*/ 0 h 2232028"/>
              <a:gd name="connsiteX18" fmla="*/ 1591384 w 1878694"/>
              <a:gd name="connsiteY18" fmla="*/ 496250 h 2232028"/>
              <a:gd name="connsiteX19" fmla="*/ 1591384 w 1878694"/>
              <a:gd name="connsiteY19" fmla="*/ 853160 h 2232028"/>
              <a:gd name="connsiteX20" fmla="*/ 1704295 w 1878694"/>
              <a:gd name="connsiteY20" fmla="*/ 853160 h 2232028"/>
              <a:gd name="connsiteX21" fmla="*/ 1878694 w 1878694"/>
              <a:gd name="connsiteY21" fmla="*/ 1027559 h 2232028"/>
              <a:gd name="connsiteX22" fmla="*/ 1878694 w 1878694"/>
              <a:gd name="connsiteY22" fmla="*/ 2057629 h 2232028"/>
              <a:gd name="connsiteX23" fmla="*/ 1704295 w 1878694"/>
              <a:gd name="connsiteY23" fmla="*/ 2232028 h 2232028"/>
              <a:gd name="connsiteX24" fmla="*/ 174399 w 1878694"/>
              <a:gd name="connsiteY24" fmla="*/ 2232028 h 2232028"/>
              <a:gd name="connsiteX25" fmla="*/ 0 w 1878694"/>
              <a:gd name="connsiteY25" fmla="*/ 2057629 h 2232028"/>
              <a:gd name="connsiteX26" fmla="*/ 0 w 1878694"/>
              <a:gd name="connsiteY26" fmla="*/ 1027559 h 2232028"/>
              <a:gd name="connsiteX27" fmla="*/ 174399 w 1878694"/>
              <a:gd name="connsiteY27" fmla="*/ 853160 h 2232028"/>
              <a:gd name="connsiteX28" fmla="*/ 270024 w 1878694"/>
              <a:gd name="connsiteY28" fmla="*/ 853160 h 2232028"/>
              <a:gd name="connsiteX29" fmla="*/ 270024 w 1878694"/>
              <a:gd name="connsiteY29" fmla="*/ 496250 h 2232028"/>
              <a:gd name="connsiteX30" fmla="*/ 766274 w 1878694"/>
              <a:gd name="connsiteY30" fmla="*/ 0 h 223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8694" h="2232028">
                <a:moveTo>
                  <a:pt x="930704" y="1253732"/>
                </a:moveTo>
                <a:cubicBezTo>
                  <a:pt x="864388" y="1253732"/>
                  <a:pt x="810628" y="1307492"/>
                  <a:pt x="810628" y="1373808"/>
                </a:cubicBezTo>
                <a:cubicBezTo>
                  <a:pt x="810628" y="1406966"/>
                  <a:pt x="824068" y="1436985"/>
                  <a:pt x="845798" y="1458715"/>
                </a:cubicBezTo>
                <a:lnTo>
                  <a:pt x="846153" y="1458954"/>
                </a:lnTo>
                <a:lnTo>
                  <a:pt x="792156" y="1753258"/>
                </a:lnTo>
                <a:lnTo>
                  <a:pt x="1069252" y="1753258"/>
                </a:lnTo>
                <a:lnTo>
                  <a:pt x="1015255" y="1458954"/>
                </a:lnTo>
                <a:lnTo>
                  <a:pt x="1015611" y="1458715"/>
                </a:lnTo>
                <a:cubicBezTo>
                  <a:pt x="1037340" y="1436985"/>
                  <a:pt x="1050780" y="1406966"/>
                  <a:pt x="1050780" y="1373808"/>
                </a:cubicBezTo>
                <a:cubicBezTo>
                  <a:pt x="1050780" y="1307492"/>
                  <a:pt x="997020" y="1253732"/>
                  <a:pt x="930704" y="1253732"/>
                </a:cubicBezTo>
                <a:close/>
                <a:moveTo>
                  <a:pt x="807360" y="244435"/>
                </a:moveTo>
                <a:cubicBezTo>
                  <a:pt x="642764" y="244435"/>
                  <a:pt x="509333" y="377866"/>
                  <a:pt x="509333" y="542462"/>
                </a:cubicBezTo>
                <a:lnTo>
                  <a:pt x="509333" y="853160"/>
                </a:lnTo>
                <a:lnTo>
                  <a:pt x="1352075" y="853160"/>
                </a:lnTo>
                <a:lnTo>
                  <a:pt x="1352075" y="542462"/>
                </a:lnTo>
                <a:cubicBezTo>
                  <a:pt x="1352075" y="377866"/>
                  <a:pt x="1218644" y="244435"/>
                  <a:pt x="1054048" y="244435"/>
                </a:cubicBezTo>
                <a:close/>
                <a:moveTo>
                  <a:pt x="766274" y="0"/>
                </a:moveTo>
                <a:lnTo>
                  <a:pt x="1095134" y="0"/>
                </a:lnTo>
                <a:cubicBezTo>
                  <a:pt x="1369205" y="0"/>
                  <a:pt x="1591384" y="222179"/>
                  <a:pt x="1591384" y="496250"/>
                </a:cubicBezTo>
                <a:lnTo>
                  <a:pt x="1591384" y="853160"/>
                </a:lnTo>
                <a:lnTo>
                  <a:pt x="1704295" y="853160"/>
                </a:lnTo>
                <a:cubicBezTo>
                  <a:pt x="1800613" y="853160"/>
                  <a:pt x="1878694" y="931241"/>
                  <a:pt x="1878694" y="1027559"/>
                </a:cubicBezTo>
                <a:lnTo>
                  <a:pt x="1878694" y="2057629"/>
                </a:lnTo>
                <a:cubicBezTo>
                  <a:pt x="1878694" y="2153947"/>
                  <a:pt x="1800613" y="2232028"/>
                  <a:pt x="1704295" y="2232028"/>
                </a:cubicBezTo>
                <a:lnTo>
                  <a:pt x="174399" y="2232028"/>
                </a:lnTo>
                <a:cubicBezTo>
                  <a:pt x="78081" y="2232028"/>
                  <a:pt x="0" y="2153947"/>
                  <a:pt x="0" y="2057629"/>
                </a:cubicBezTo>
                <a:lnTo>
                  <a:pt x="0" y="1027559"/>
                </a:lnTo>
                <a:cubicBezTo>
                  <a:pt x="0" y="931241"/>
                  <a:pt x="78081" y="853160"/>
                  <a:pt x="174399" y="853160"/>
                </a:cubicBezTo>
                <a:lnTo>
                  <a:pt x="270024" y="853160"/>
                </a:lnTo>
                <a:lnTo>
                  <a:pt x="270024" y="496250"/>
                </a:lnTo>
                <a:cubicBezTo>
                  <a:pt x="270024" y="222179"/>
                  <a:pt x="492203" y="0"/>
                  <a:pt x="76627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94" name="자유형: 도형 62">
            <a:extLst>
              <a:ext uri="{FF2B5EF4-FFF2-40B4-BE49-F238E27FC236}">
                <a16:creationId xmlns:a16="http://schemas.microsoft.com/office/drawing/2014/main" xmlns="" id="{5FD401CE-43F3-4167-AF97-40EA1B840007}"/>
              </a:ext>
            </a:extLst>
          </p:cNvPr>
          <p:cNvSpPr>
            <a:spLocks noChangeAspect="1"/>
          </p:cNvSpPr>
          <p:nvPr/>
        </p:nvSpPr>
        <p:spPr>
          <a:xfrm>
            <a:off x="3948819" y="3282908"/>
            <a:ext cx="565692" cy="501306"/>
          </a:xfrm>
          <a:custGeom>
            <a:avLst/>
            <a:gdLst>
              <a:gd name="connsiteX0" fmla="*/ 1290726 w 1677791"/>
              <a:gd name="connsiteY0" fmla="*/ 1211742 h 1486830"/>
              <a:gd name="connsiteX1" fmla="*/ 1212213 w 1677791"/>
              <a:gd name="connsiteY1" fmla="*/ 1263785 h 1486830"/>
              <a:gd name="connsiteX2" fmla="*/ 1210535 w 1677791"/>
              <a:gd name="connsiteY2" fmla="*/ 1272092 h 1486830"/>
              <a:gd name="connsiteX3" fmla="*/ 1210535 w 1677791"/>
              <a:gd name="connsiteY3" fmla="*/ 1321812 h 1486830"/>
              <a:gd name="connsiteX4" fmla="*/ 1212213 w 1677791"/>
              <a:gd name="connsiteY4" fmla="*/ 1330120 h 1486830"/>
              <a:gd name="connsiteX5" fmla="*/ 1290726 w 1677791"/>
              <a:gd name="connsiteY5" fmla="*/ 1382162 h 1486830"/>
              <a:gd name="connsiteX6" fmla="*/ 1375936 w 1677791"/>
              <a:gd name="connsiteY6" fmla="*/ 1296952 h 1486830"/>
              <a:gd name="connsiteX7" fmla="*/ 1290726 w 1677791"/>
              <a:gd name="connsiteY7" fmla="*/ 1211742 h 1486830"/>
              <a:gd name="connsiteX8" fmla="*/ 682149 w 1677791"/>
              <a:gd name="connsiteY8" fmla="*/ 1211742 h 1486830"/>
              <a:gd name="connsiteX9" fmla="*/ 596939 w 1677791"/>
              <a:gd name="connsiteY9" fmla="*/ 1296952 h 1486830"/>
              <a:gd name="connsiteX10" fmla="*/ 682149 w 1677791"/>
              <a:gd name="connsiteY10" fmla="*/ 1382162 h 1486830"/>
              <a:gd name="connsiteX11" fmla="*/ 767359 w 1677791"/>
              <a:gd name="connsiteY11" fmla="*/ 1296952 h 1486830"/>
              <a:gd name="connsiteX12" fmla="*/ 682149 w 1677791"/>
              <a:gd name="connsiteY12" fmla="*/ 1211742 h 1486830"/>
              <a:gd name="connsiteX13" fmla="*/ 1392841 w 1677791"/>
              <a:gd name="connsiteY13" fmla="*/ 640871 h 1486830"/>
              <a:gd name="connsiteX14" fmla="*/ 1360870 w 1677791"/>
              <a:gd name="connsiteY14" fmla="*/ 788070 h 1486830"/>
              <a:gd name="connsiteX15" fmla="*/ 625002 w 1677791"/>
              <a:gd name="connsiteY15" fmla="*/ 791267 h 1486830"/>
              <a:gd name="connsiteX16" fmla="*/ 577044 w 1677791"/>
              <a:gd name="connsiteY16" fmla="*/ 650464 h 1486830"/>
              <a:gd name="connsiteX17" fmla="*/ 1444679 w 1677791"/>
              <a:gd name="connsiteY17" fmla="*/ 433897 h 1486830"/>
              <a:gd name="connsiteX18" fmla="*/ 1406313 w 1677791"/>
              <a:gd name="connsiteY18" fmla="*/ 574698 h 1486830"/>
              <a:gd name="connsiteX19" fmla="*/ 543426 w 1677791"/>
              <a:gd name="connsiteY19" fmla="*/ 584292 h 1486830"/>
              <a:gd name="connsiteX20" fmla="*/ 492271 w 1677791"/>
              <a:gd name="connsiteY20" fmla="*/ 437094 h 1486830"/>
              <a:gd name="connsiteX21" fmla="*/ 393221 w 1677791"/>
              <a:gd name="connsiteY21" fmla="*/ 348324 h 1486830"/>
              <a:gd name="connsiteX22" fmla="*/ 580583 w 1677791"/>
              <a:gd name="connsiteY22" fmla="*/ 864764 h 1486830"/>
              <a:gd name="connsiteX23" fmla="*/ 1407174 w 1677791"/>
              <a:gd name="connsiteY23" fmla="*/ 864764 h 1486830"/>
              <a:gd name="connsiteX24" fmla="*/ 1508184 w 1677791"/>
              <a:gd name="connsiteY24" fmla="*/ 348324 h 1486830"/>
              <a:gd name="connsiteX25" fmla="*/ 34808 w 1677791"/>
              <a:gd name="connsiteY25" fmla="*/ 0 h 1486830"/>
              <a:gd name="connsiteX26" fmla="*/ 294110 w 1677791"/>
              <a:gd name="connsiteY26" fmla="*/ 64594 h 1486830"/>
              <a:gd name="connsiteX27" fmla="*/ 292553 w 1677791"/>
              <a:gd name="connsiteY27" fmla="*/ 70844 h 1486830"/>
              <a:gd name="connsiteX28" fmla="*/ 340979 w 1677791"/>
              <a:gd name="connsiteY28" fmla="*/ 204324 h 1486830"/>
              <a:gd name="connsiteX29" fmla="*/ 1536349 w 1677791"/>
              <a:gd name="connsiteY29" fmla="*/ 204324 h 1486830"/>
              <a:gd name="connsiteX30" fmla="*/ 1536474 w 1677791"/>
              <a:gd name="connsiteY30" fmla="*/ 203688 h 1486830"/>
              <a:gd name="connsiteX31" fmla="*/ 1579508 w 1677791"/>
              <a:gd name="connsiteY31" fmla="*/ 204324 h 1486830"/>
              <a:gd name="connsiteX32" fmla="*/ 1631907 w 1677791"/>
              <a:gd name="connsiteY32" fmla="*/ 204324 h 1486830"/>
              <a:gd name="connsiteX33" fmla="*/ 1631907 w 1677791"/>
              <a:gd name="connsiteY33" fmla="*/ 205098 h 1486830"/>
              <a:gd name="connsiteX34" fmla="*/ 1677791 w 1677791"/>
              <a:gd name="connsiteY34" fmla="*/ 205776 h 1486830"/>
              <a:gd name="connsiteX35" fmla="*/ 1525738 w 1677791"/>
              <a:gd name="connsiteY35" fmla="*/ 1008764 h 1486830"/>
              <a:gd name="connsiteX36" fmla="*/ 1518818 w 1677791"/>
              <a:gd name="connsiteY36" fmla="*/ 1007409 h 1486830"/>
              <a:gd name="connsiteX37" fmla="*/ 1518818 w 1677791"/>
              <a:gd name="connsiteY37" fmla="*/ 1008764 h 1486830"/>
              <a:gd name="connsiteX38" fmla="*/ 632825 w 1677791"/>
              <a:gd name="connsiteY38" fmla="*/ 1008764 h 1486830"/>
              <a:gd name="connsiteX39" fmla="*/ 668973 w 1677791"/>
              <a:gd name="connsiteY39" fmla="*/ 1108403 h 1486830"/>
              <a:gd name="connsiteX40" fmla="*/ 682149 w 1677791"/>
              <a:gd name="connsiteY40" fmla="*/ 1107074 h 1486830"/>
              <a:gd name="connsiteX41" fmla="*/ 816413 w 1677791"/>
              <a:gd name="connsiteY41" fmla="*/ 1162688 h 1486830"/>
              <a:gd name="connsiteX42" fmla="*/ 853014 w 1677791"/>
              <a:gd name="connsiteY42" fmla="*/ 1216974 h 1486830"/>
              <a:gd name="connsiteX43" fmla="*/ 1119861 w 1677791"/>
              <a:gd name="connsiteY43" fmla="*/ 1216974 h 1486830"/>
              <a:gd name="connsiteX44" fmla="*/ 1156462 w 1677791"/>
              <a:gd name="connsiteY44" fmla="*/ 1162688 h 1486830"/>
              <a:gd name="connsiteX45" fmla="*/ 1290726 w 1677791"/>
              <a:gd name="connsiteY45" fmla="*/ 1107074 h 1486830"/>
              <a:gd name="connsiteX46" fmla="*/ 1480604 w 1677791"/>
              <a:gd name="connsiteY46" fmla="*/ 1296952 h 1486830"/>
              <a:gd name="connsiteX47" fmla="*/ 1290726 w 1677791"/>
              <a:gd name="connsiteY47" fmla="*/ 1486830 h 1486830"/>
              <a:gd name="connsiteX48" fmla="*/ 1115770 w 1677791"/>
              <a:gd name="connsiteY48" fmla="*/ 1370861 h 1486830"/>
              <a:gd name="connsiteX49" fmla="*/ 1113774 w 1677791"/>
              <a:gd name="connsiteY49" fmla="*/ 1360974 h 1486830"/>
              <a:gd name="connsiteX50" fmla="*/ 859102 w 1677791"/>
              <a:gd name="connsiteY50" fmla="*/ 1360974 h 1486830"/>
              <a:gd name="connsiteX51" fmla="*/ 857106 w 1677791"/>
              <a:gd name="connsiteY51" fmla="*/ 1370861 h 1486830"/>
              <a:gd name="connsiteX52" fmla="*/ 682149 w 1677791"/>
              <a:gd name="connsiteY52" fmla="*/ 1486830 h 1486830"/>
              <a:gd name="connsiteX53" fmla="*/ 492271 w 1677791"/>
              <a:gd name="connsiteY53" fmla="*/ 1296952 h 1486830"/>
              <a:gd name="connsiteX54" fmla="*/ 507193 w 1677791"/>
              <a:gd name="connsiteY54" fmla="*/ 1223043 h 1486830"/>
              <a:gd name="connsiteX55" fmla="*/ 539822 w 1677791"/>
              <a:gd name="connsiteY55" fmla="*/ 1174647 h 1486830"/>
              <a:gd name="connsiteX56" fmla="*/ 180691 w 1677791"/>
              <a:gd name="connsiteY56" fmla="*/ 184741 h 1486830"/>
              <a:gd name="connsiteX57" fmla="*/ 0 w 1677791"/>
              <a:gd name="connsiteY57" fmla="*/ 139730 h 14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7791" h="1486830">
                <a:moveTo>
                  <a:pt x="1290726" y="1211742"/>
                </a:moveTo>
                <a:cubicBezTo>
                  <a:pt x="1255431" y="1211742"/>
                  <a:pt x="1225148" y="1233202"/>
                  <a:pt x="1212213" y="1263785"/>
                </a:cubicBezTo>
                <a:lnTo>
                  <a:pt x="1210535" y="1272092"/>
                </a:lnTo>
                <a:lnTo>
                  <a:pt x="1210535" y="1321812"/>
                </a:lnTo>
                <a:lnTo>
                  <a:pt x="1212213" y="1330120"/>
                </a:lnTo>
                <a:cubicBezTo>
                  <a:pt x="1225148" y="1360703"/>
                  <a:pt x="1255431" y="1382162"/>
                  <a:pt x="1290726" y="1382162"/>
                </a:cubicBezTo>
                <a:cubicBezTo>
                  <a:pt x="1337786" y="1382162"/>
                  <a:pt x="1375936" y="1344012"/>
                  <a:pt x="1375936" y="1296952"/>
                </a:cubicBezTo>
                <a:cubicBezTo>
                  <a:pt x="1375936" y="1249892"/>
                  <a:pt x="1337786" y="1211742"/>
                  <a:pt x="1290726" y="1211742"/>
                </a:cubicBezTo>
                <a:close/>
                <a:moveTo>
                  <a:pt x="682149" y="1211742"/>
                </a:moveTo>
                <a:cubicBezTo>
                  <a:pt x="635089" y="1211742"/>
                  <a:pt x="596939" y="1249892"/>
                  <a:pt x="596939" y="1296952"/>
                </a:cubicBezTo>
                <a:cubicBezTo>
                  <a:pt x="596939" y="1344012"/>
                  <a:pt x="635089" y="1382162"/>
                  <a:pt x="682149" y="1382162"/>
                </a:cubicBezTo>
                <a:cubicBezTo>
                  <a:pt x="729209" y="1382162"/>
                  <a:pt x="767359" y="1344012"/>
                  <a:pt x="767359" y="1296952"/>
                </a:cubicBezTo>
                <a:cubicBezTo>
                  <a:pt x="767359" y="1249892"/>
                  <a:pt x="729209" y="1211742"/>
                  <a:pt x="682149" y="1211742"/>
                </a:cubicBezTo>
                <a:close/>
                <a:moveTo>
                  <a:pt x="1392841" y="640871"/>
                </a:moveTo>
                <a:lnTo>
                  <a:pt x="1360870" y="788070"/>
                </a:lnTo>
                <a:lnTo>
                  <a:pt x="625002" y="791267"/>
                </a:lnTo>
                <a:lnTo>
                  <a:pt x="577044" y="650464"/>
                </a:lnTo>
                <a:close/>
                <a:moveTo>
                  <a:pt x="1444679" y="433897"/>
                </a:moveTo>
                <a:lnTo>
                  <a:pt x="1406313" y="574698"/>
                </a:lnTo>
                <a:lnTo>
                  <a:pt x="543426" y="584292"/>
                </a:lnTo>
                <a:lnTo>
                  <a:pt x="492271" y="437094"/>
                </a:lnTo>
                <a:close/>
                <a:moveTo>
                  <a:pt x="393221" y="348324"/>
                </a:moveTo>
                <a:lnTo>
                  <a:pt x="580583" y="864764"/>
                </a:lnTo>
                <a:lnTo>
                  <a:pt x="1407174" y="864764"/>
                </a:lnTo>
                <a:lnTo>
                  <a:pt x="1508184" y="348324"/>
                </a:lnTo>
                <a:close/>
                <a:moveTo>
                  <a:pt x="34808" y="0"/>
                </a:moveTo>
                <a:lnTo>
                  <a:pt x="294110" y="64594"/>
                </a:lnTo>
                <a:lnTo>
                  <a:pt x="292553" y="70844"/>
                </a:lnTo>
                <a:lnTo>
                  <a:pt x="340979" y="204324"/>
                </a:lnTo>
                <a:lnTo>
                  <a:pt x="1536349" y="204324"/>
                </a:lnTo>
                <a:lnTo>
                  <a:pt x="1536474" y="203688"/>
                </a:lnTo>
                <a:lnTo>
                  <a:pt x="1579508" y="204324"/>
                </a:lnTo>
                <a:lnTo>
                  <a:pt x="1631907" y="204324"/>
                </a:lnTo>
                <a:lnTo>
                  <a:pt x="1631907" y="205098"/>
                </a:lnTo>
                <a:lnTo>
                  <a:pt x="1677791" y="205776"/>
                </a:lnTo>
                <a:lnTo>
                  <a:pt x="1525738" y="1008764"/>
                </a:lnTo>
                <a:lnTo>
                  <a:pt x="1518818" y="1007409"/>
                </a:lnTo>
                <a:lnTo>
                  <a:pt x="1518818" y="1008764"/>
                </a:lnTo>
                <a:lnTo>
                  <a:pt x="632825" y="1008764"/>
                </a:lnTo>
                <a:lnTo>
                  <a:pt x="668973" y="1108403"/>
                </a:lnTo>
                <a:lnTo>
                  <a:pt x="682149" y="1107074"/>
                </a:lnTo>
                <a:cubicBezTo>
                  <a:pt x="734583" y="1107074"/>
                  <a:pt x="782052" y="1128327"/>
                  <a:pt x="816413" y="1162688"/>
                </a:cubicBezTo>
                <a:lnTo>
                  <a:pt x="853014" y="1216974"/>
                </a:lnTo>
                <a:lnTo>
                  <a:pt x="1119861" y="1216974"/>
                </a:lnTo>
                <a:lnTo>
                  <a:pt x="1156462" y="1162688"/>
                </a:lnTo>
                <a:cubicBezTo>
                  <a:pt x="1190823" y="1128327"/>
                  <a:pt x="1238293" y="1107074"/>
                  <a:pt x="1290726" y="1107074"/>
                </a:cubicBezTo>
                <a:cubicBezTo>
                  <a:pt x="1395593" y="1107074"/>
                  <a:pt x="1480604" y="1192085"/>
                  <a:pt x="1480604" y="1296952"/>
                </a:cubicBezTo>
                <a:cubicBezTo>
                  <a:pt x="1480604" y="1401819"/>
                  <a:pt x="1395593" y="1486830"/>
                  <a:pt x="1290726" y="1486830"/>
                </a:cubicBezTo>
                <a:cubicBezTo>
                  <a:pt x="1212076" y="1486830"/>
                  <a:pt x="1144595" y="1439012"/>
                  <a:pt x="1115770" y="1370861"/>
                </a:cubicBezTo>
                <a:lnTo>
                  <a:pt x="1113774" y="1360974"/>
                </a:lnTo>
                <a:lnTo>
                  <a:pt x="859102" y="1360974"/>
                </a:lnTo>
                <a:lnTo>
                  <a:pt x="857106" y="1370861"/>
                </a:lnTo>
                <a:cubicBezTo>
                  <a:pt x="828281" y="1439012"/>
                  <a:pt x="760800" y="1486830"/>
                  <a:pt x="682149" y="1486830"/>
                </a:cubicBezTo>
                <a:cubicBezTo>
                  <a:pt x="577282" y="1486830"/>
                  <a:pt x="492271" y="1401819"/>
                  <a:pt x="492271" y="1296952"/>
                </a:cubicBezTo>
                <a:cubicBezTo>
                  <a:pt x="492271" y="1270736"/>
                  <a:pt x="497584" y="1245760"/>
                  <a:pt x="507193" y="1223043"/>
                </a:cubicBezTo>
                <a:lnTo>
                  <a:pt x="539822" y="1174647"/>
                </a:lnTo>
                <a:lnTo>
                  <a:pt x="180691" y="184741"/>
                </a:lnTo>
                <a:lnTo>
                  <a:pt x="0" y="1397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95" name="Freeform: Shape 3294">
            <a:extLst>
              <a:ext uri="{FF2B5EF4-FFF2-40B4-BE49-F238E27FC236}">
                <a16:creationId xmlns:a16="http://schemas.microsoft.com/office/drawing/2014/main" xmlns="" id="{9BD7FA10-258C-496A-9E7C-A87196FFC707}"/>
              </a:ext>
            </a:extLst>
          </p:cNvPr>
          <p:cNvSpPr/>
          <p:nvPr/>
        </p:nvSpPr>
        <p:spPr>
          <a:xfrm>
            <a:off x="7641158" y="3238497"/>
            <a:ext cx="498798" cy="590127"/>
          </a:xfrm>
          <a:custGeom>
            <a:avLst/>
            <a:gdLst>
              <a:gd name="connsiteX0" fmla="*/ 836990 w 836628"/>
              <a:gd name="connsiteY0" fmla="*/ 121252 h 989814"/>
              <a:gd name="connsiteX1" fmla="*/ 791623 w 836628"/>
              <a:gd name="connsiteY1" fmla="*/ 82956 h 989814"/>
              <a:gd name="connsiteX2" fmla="*/ 436351 w 836628"/>
              <a:gd name="connsiteY2" fmla="*/ 6363 h 989814"/>
              <a:gd name="connsiteX3" fmla="*/ 401589 w 836628"/>
              <a:gd name="connsiteY3" fmla="*/ 6952 h 989814"/>
              <a:gd name="connsiteX4" fmla="*/ 45727 w 836628"/>
              <a:gd name="connsiteY4" fmla="*/ 82367 h 989814"/>
              <a:gd name="connsiteX5" fmla="*/ 1539 w 836628"/>
              <a:gd name="connsiteY5" fmla="*/ 119485 h 989814"/>
              <a:gd name="connsiteX6" fmla="*/ 13323 w 836628"/>
              <a:gd name="connsiteY6" fmla="*/ 434104 h 989814"/>
              <a:gd name="connsiteX7" fmla="*/ 102288 w 836628"/>
              <a:gd name="connsiteY7" fmla="*/ 712195 h 989814"/>
              <a:gd name="connsiteX8" fmla="*/ 390984 w 836628"/>
              <a:gd name="connsiteY8" fmla="*/ 985572 h 989814"/>
              <a:gd name="connsiteX9" fmla="*/ 447545 w 836628"/>
              <a:gd name="connsiteY9" fmla="*/ 984983 h 989814"/>
              <a:gd name="connsiteX10" fmla="*/ 682037 w 836628"/>
              <a:gd name="connsiteY10" fmla="*/ 781128 h 989814"/>
              <a:gd name="connsiteX11" fmla="*/ 807531 w 836628"/>
              <a:gd name="connsiteY11" fmla="*/ 525426 h 989814"/>
              <a:gd name="connsiteX12" fmla="*/ 836401 w 836628"/>
              <a:gd name="connsiteY12" fmla="*/ 209628 h 989814"/>
              <a:gd name="connsiteX13" fmla="*/ 836990 w 836628"/>
              <a:gd name="connsiteY13" fmla="*/ 121252 h 989814"/>
              <a:gd name="connsiteX14" fmla="*/ 588947 w 836628"/>
              <a:gd name="connsiteY14" fmla="*/ 544280 h 989814"/>
              <a:gd name="connsiteX15" fmla="*/ 500571 w 836628"/>
              <a:gd name="connsiteY15" fmla="*/ 544280 h 989814"/>
              <a:gd name="connsiteX16" fmla="*/ 472880 w 836628"/>
              <a:gd name="connsiteY16" fmla="*/ 571971 h 989814"/>
              <a:gd name="connsiteX17" fmla="*/ 472880 w 836628"/>
              <a:gd name="connsiteY17" fmla="*/ 654456 h 989814"/>
              <a:gd name="connsiteX18" fmla="*/ 428691 w 836628"/>
              <a:gd name="connsiteY18" fmla="*/ 697466 h 989814"/>
              <a:gd name="connsiteX19" fmla="*/ 405124 w 836628"/>
              <a:gd name="connsiteY19" fmla="*/ 697466 h 989814"/>
              <a:gd name="connsiteX20" fmla="*/ 365650 w 836628"/>
              <a:gd name="connsiteY20" fmla="*/ 658580 h 989814"/>
              <a:gd name="connsiteX21" fmla="*/ 365650 w 836628"/>
              <a:gd name="connsiteY21" fmla="*/ 614392 h 989814"/>
              <a:gd name="connsiteX22" fmla="*/ 295538 w 836628"/>
              <a:gd name="connsiteY22" fmla="*/ 544280 h 989814"/>
              <a:gd name="connsiteX23" fmla="*/ 280808 w 836628"/>
              <a:gd name="connsiteY23" fmla="*/ 544280 h 989814"/>
              <a:gd name="connsiteX24" fmla="*/ 212464 w 836628"/>
              <a:gd name="connsiteY24" fmla="*/ 472400 h 989814"/>
              <a:gd name="connsiteX25" fmla="*/ 250761 w 836628"/>
              <a:gd name="connsiteY25" fmla="*/ 434104 h 989814"/>
              <a:gd name="connsiteX26" fmla="*/ 330299 w 836628"/>
              <a:gd name="connsiteY26" fmla="*/ 434104 h 989814"/>
              <a:gd name="connsiteX27" fmla="*/ 366239 w 836628"/>
              <a:gd name="connsiteY27" fmla="*/ 399343 h 989814"/>
              <a:gd name="connsiteX28" fmla="*/ 365650 w 836628"/>
              <a:gd name="connsiteY28" fmla="*/ 319804 h 989814"/>
              <a:gd name="connsiteX29" fmla="*/ 405124 w 836628"/>
              <a:gd name="connsiteY29" fmla="*/ 280329 h 989814"/>
              <a:gd name="connsiteX30" fmla="*/ 437529 w 836628"/>
              <a:gd name="connsiteY30" fmla="*/ 280919 h 989814"/>
              <a:gd name="connsiteX31" fmla="*/ 472880 w 836628"/>
              <a:gd name="connsiteY31" fmla="*/ 318626 h 989814"/>
              <a:gd name="connsiteX32" fmla="*/ 472880 w 836628"/>
              <a:gd name="connsiteY32" fmla="*/ 401110 h 989814"/>
              <a:gd name="connsiteX33" fmla="*/ 504695 w 836628"/>
              <a:gd name="connsiteY33" fmla="*/ 434104 h 989814"/>
              <a:gd name="connsiteX34" fmla="*/ 584234 w 836628"/>
              <a:gd name="connsiteY34" fmla="*/ 434104 h 989814"/>
              <a:gd name="connsiteX35" fmla="*/ 626654 w 836628"/>
              <a:gd name="connsiteY35" fmla="*/ 477114 h 989814"/>
              <a:gd name="connsiteX36" fmla="*/ 626654 w 836628"/>
              <a:gd name="connsiteY36" fmla="*/ 506573 h 989814"/>
              <a:gd name="connsiteX37" fmla="*/ 588947 w 836628"/>
              <a:gd name="connsiteY37" fmla="*/ 544280 h 98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36628" h="989814">
                <a:moveTo>
                  <a:pt x="836990" y="121252"/>
                </a:moveTo>
                <a:cubicBezTo>
                  <a:pt x="835812" y="80599"/>
                  <a:pt x="831098" y="77064"/>
                  <a:pt x="791623" y="82956"/>
                </a:cubicBezTo>
                <a:cubicBezTo>
                  <a:pt x="663772" y="100631"/>
                  <a:pt x="542991" y="86491"/>
                  <a:pt x="436351" y="6363"/>
                </a:cubicBezTo>
                <a:cubicBezTo>
                  <a:pt x="423978" y="-3064"/>
                  <a:pt x="413373" y="-1296"/>
                  <a:pt x="401589" y="6952"/>
                </a:cubicBezTo>
                <a:cubicBezTo>
                  <a:pt x="294949" y="86491"/>
                  <a:pt x="173579" y="101220"/>
                  <a:pt x="45727" y="82367"/>
                </a:cubicBezTo>
                <a:cubicBezTo>
                  <a:pt x="8020" y="77064"/>
                  <a:pt x="2718" y="81188"/>
                  <a:pt x="1539" y="119485"/>
                </a:cubicBezTo>
                <a:cubicBezTo>
                  <a:pt x="-1407" y="224358"/>
                  <a:pt x="-1407" y="329820"/>
                  <a:pt x="13323" y="434104"/>
                </a:cubicBezTo>
                <a:cubicBezTo>
                  <a:pt x="26874" y="531907"/>
                  <a:pt x="43960" y="629710"/>
                  <a:pt x="102288" y="712195"/>
                </a:cubicBezTo>
                <a:cubicBezTo>
                  <a:pt x="180059" y="821782"/>
                  <a:pt x="276095" y="914282"/>
                  <a:pt x="390984" y="985572"/>
                </a:cubicBezTo>
                <a:cubicBezTo>
                  <a:pt x="411605" y="997945"/>
                  <a:pt x="427513" y="997356"/>
                  <a:pt x="447545" y="984983"/>
                </a:cubicBezTo>
                <a:cubicBezTo>
                  <a:pt x="537689" y="930190"/>
                  <a:pt x="611925" y="858310"/>
                  <a:pt x="682037" y="781128"/>
                </a:cubicBezTo>
                <a:cubicBezTo>
                  <a:pt x="749203" y="707482"/>
                  <a:pt x="787499" y="621462"/>
                  <a:pt x="807531" y="525426"/>
                </a:cubicBezTo>
                <a:cubicBezTo>
                  <a:pt x="829331" y="421142"/>
                  <a:pt x="837579" y="315680"/>
                  <a:pt x="836401" y="209628"/>
                </a:cubicBezTo>
                <a:cubicBezTo>
                  <a:pt x="837579" y="180170"/>
                  <a:pt x="838168" y="150711"/>
                  <a:pt x="836990" y="121252"/>
                </a:cubicBezTo>
                <a:close/>
                <a:moveTo>
                  <a:pt x="588947" y="544280"/>
                </a:moveTo>
                <a:cubicBezTo>
                  <a:pt x="559488" y="544280"/>
                  <a:pt x="530030" y="544869"/>
                  <a:pt x="500571" y="544280"/>
                </a:cubicBezTo>
                <a:cubicBezTo>
                  <a:pt x="479950" y="543691"/>
                  <a:pt x="472290" y="551939"/>
                  <a:pt x="472880" y="571971"/>
                </a:cubicBezTo>
                <a:cubicBezTo>
                  <a:pt x="474058" y="599662"/>
                  <a:pt x="473469" y="626764"/>
                  <a:pt x="472880" y="654456"/>
                </a:cubicBezTo>
                <a:cubicBezTo>
                  <a:pt x="472290" y="689217"/>
                  <a:pt x="464042" y="696876"/>
                  <a:pt x="428691" y="697466"/>
                </a:cubicBezTo>
                <a:cubicBezTo>
                  <a:pt x="421032" y="697466"/>
                  <a:pt x="412784" y="697466"/>
                  <a:pt x="405124" y="697466"/>
                </a:cubicBezTo>
                <a:cubicBezTo>
                  <a:pt x="378612" y="698055"/>
                  <a:pt x="364471" y="686271"/>
                  <a:pt x="365650" y="658580"/>
                </a:cubicBezTo>
                <a:cubicBezTo>
                  <a:pt x="366239" y="643851"/>
                  <a:pt x="365650" y="629121"/>
                  <a:pt x="365650" y="614392"/>
                </a:cubicBezTo>
                <a:cubicBezTo>
                  <a:pt x="365650" y="544280"/>
                  <a:pt x="365650" y="544280"/>
                  <a:pt x="295538" y="544280"/>
                </a:cubicBezTo>
                <a:cubicBezTo>
                  <a:pt x="290824" y="544280"/>
                  <a:pt x="285522" y="544280"/>
                  <a:pt x="280808" y="544280"/>
                </a:cubicBezTo>
                <a:cubicBezTo>
                  <a:pt x="213053" y="544280"/>
                  <a:pt x="208929" y="539567"/>
                  <a:pt x="212464" y="472400"/>
                </a:cubicBezTo>
                <a:cubicBezTo>
                  <a:pt x="213642" y="446477"/>
                  <a:pt x="226604" y="434693"/>
                  <a:pt x="250761" y="434104"/>
                </a:cubicBezTo>
                <a:cubicBezTo>
                  <a:pt x="277273" y="433515"/>
                  <a:pt x="303786" y="432337"/>
                  <a:pt x="330299" y="434104"/>
                </a:cubicBezTo>
                <a:cubicBezTo>
                  <a:pt x="356812" y="435872"/>
                  <a:pt x="368006" y="427034"/>
                  <a:pt x="366239" y="399343"/>
                </a:cubicBezTo>
                <a:cubicBezTo>
                  <a:pt x="364471" y="372830"/>
                  <a:pt x="366239" y="346317"/>
                  <a:pt x="365650" y="319804"/>
                </a:cubicBezTo>
                <a:cubicBezTo>
                  <a:pt x="365061" y="292702"/>
                  <a:pt x="378612" y="280329"/>
                  <a:pt x="405124" y="280329"/>
                </a:cubicBezTo>
                <a:cubicBezTo>
                  <a:pt x="415730" y="280329"/>
                  <a:pt x="426924" y="280329"/>
                  <a:pt x="437529" y="280919"/>
                </a:cubicBezTo>
                <a:cubicBezTo>
                  <a:pt x="461096" y="282686"/>
                  <a:pt x="473469" y="294470"/>
                  <a:pt x="472880" y="318626"/>
                </a:cubicBezTo>
                <a:cubicBezTo>
                  <a:pt x="472880" y="346317"/>
                  <a:pt x="474058" y="373419"/>
                  <a:pt x="472880" y="401110"/>
                </a:cubicBezTo>
                <a:cubicBezTo>
                  <a:pt x="471701" y="424677"/>
                  <a:pt x="479950" y="435283"/>
                  <a:pt x="504695" y="434104"/>
                </a:cubicBezTo>
                <a:cubicBezTo>
                  <a:pt x="531208" y="432337"/>
                  <a:pt x="557721" y="433515"/>
                  <a:pt x="584234" y="434104"/>
                </a:cubicBezTo>
                <a:cubicBezTo>
                  <a:pt x="616638" y="435283"/>
                  <a:pt x="626065" y="444709"/>
                  <a:pt x="626654" y="477114"/>
                </a:cubicBezTo>
                <a:cubicBezTo>
                  <a:pt x="626654" y="487130"/>
                  <a:pt x="626654" y="496557"/>
                  <a:pt x="626654" y="506573"/>
                </a:cubicBezTo>
                <a:cubicBezTo>
                  <a:pt x="627244" y="532496"/>
                  <a:pt x="613693" y="544280"/>
                  <a:pt x="588947" y="544280"/>
                </a:cubicBezTo>
                <a:close/>
              </a:path>
            </a:pathLst>
          </a:custGeom>
          <a:solidFill>
            <a:schemeClr val="accent3"/>
          </a:solidFill>
          <a:ln w="5876" cap="flat">
            <a:noFill/>
            <a:prstDash val="solid"/>
            <a:miter/>
          </a:ln>
        </p:spPr>
        <p:txBody>
          <a:bodyPr rtlCol="0" anchor="ctr"/>
          <a:lstStyle/>
          <a:p>
            <a:endParaRPr lang="en-US" dirty="0"/>
          </a:p>
        </p:txBody>
      </p:sp>
      <p:sp>
        <p:nvSpPr>
          <p:cNvPr id="44" name="Title 1"/>
          <p:cNvSpPr txBox="1">
            <a:spLocks/>
          </p:cNvSpPr>
          <p:nvPr/>
        </p:nvSpPr>
        <p:spPr>
          <a:xfrm>
            <a:off x="0" y="0"/>
            <a:ext cx="12192000" cy="725214"/>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000" smtClean="0">
                <a:solidFill>
                  <a:schemeClr val="bg1"/>
                </a:solidFill>
                <a:latin typeface="Verdana" pitchFamily="34" charset="0"/>
                <a:ea typeface="Verdana" pitchFamily="34" charset="0"/>
                <a:cs typeface="Verdana" pitchFamily="34" charset="0"/>
              </a:rPr>
              <a:t> PROCEDURE FOR SUBMISSION OF APPLICATION FOR MUTATION</a:t>
            </a:r>
            <a:endParaRPr lang="en-US" sz="2000" dirty="0">
              <a:solidFill>
                <a:schemeClr val="bg1"/>
              </a:solidFill>
              <a:latin typeface="Verdana" pitchFamily="34" charset="0"/>
              <a:ea typeface="Verdana" pitchFamily="34" charset="0"/>
              <a:cs typeface="Verdana" pitchFamily="34" charset="0"/>
            </a:endParaRPr>
          </a:p>
        </p:txBody>
      </p:sp>
      <p:sp>
        <p:nvSpPr>
          <p:cNvPr id="5" name="Rectangle 4"/>
          <p:cNvSpPr/>
          <p:nvPr/>
        </p:nvSpPr>
        <p:spPr>
          <a:xfrm>
            <a:off x="1944295" y="1490184"/>
            <a:ext cx="3785871" cy="1015663"/>
          </a:xfrm>
          <a:prstGeom prst="rect">
            <a:avLst/>
          </a:prstGeom>
        </p:spPr>
        <p:txBody>
          <a:bodyPr wrap="square">
            <a:spAutoFit/>
          </a:bodyPr>
          <a:lstStyle/>
          <a:p>
            <a:pPr marL="109728" algn="just">
              <a:defRPr/>
            </a:pPr>
            <a:r>
              <a:rPr lang="en-US" sz="1200" dirty="0"/>
              <a:t>The Online Printed application duly signed by applicant(s).The legal heir certificate of lessee &amp; the legal heir certificate of legal heir/s of lessee if any.  Self Attested Copy of original lease </a:t>
            </a:r>
            <a:r>
              <a:rPr lang="en-US" sz="1200" dirty="0" err="1"/>
              <a:t>deed.Self</a:t>
            </a:r>
            <a:r>
              <a:rPr lang="en-US" sz="1200" dirty="0"/>
              <a:t> Attested Copy of up to date rent receipt.</a:t>
            </a:r>
          </a:p>
        </p:txBody>
      </p:sp>
    </p:spTree>
    <p:extLst>
      <p:ext uri="{BB962C8B-B14F-4D97-AF65-F5344CB8AC3E}">
        <p14:creationId xmlns:p14="http://schemas.microsoft.com/office/powerpoint/2010/main" xmlns="" val="2209632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
            </a:r>
            <a:br>
              <a:rPr lang="en-US" sz="3200" b="1" dirty="0" smtClean="0">
                <a:solidFill>
                  <a:schemeClr val="bg1"/>
                </a:solidFill>
                <a:latin typeface="Verdana" pitchFamily="34" charset="0"/>
                <a:ea typeface="Verdana" pitchFamily="34" charset="0"/>
                <a:cs typeface="Verdana" pitchFamily="34" charset="0"/>
              </a:rPr>
            </a:br>
            <a:r>
              <a:rPr lang="en-US" sz="3200" b="1" dirty="0" smtClean="0">
                <a:solidFill>
                  <a:schemeClr val="bg1"/>
                </a:solidFill>
                <a:latin typeface="Verdana" pitchFamily="34" charset="0"/>
                <a:ea typeface="Verdana" pitchFamily="34" charset="0"/>
                <a:cs typeface="Verdana" pitchFamily="34" charset="0"/>
              </a:rPr>
              <a:t> MUTATION APPLICATION FORM</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2329962" y="1116623"/>
            <a:ext cx="7403123" cy="5741377"/>
          </a:xfrm>
          <a:prstGeom prst="rect">
            <a:avLst/>
          </a:prstGeom>
          <a:noFill/>
          <a:ln>
            <a:solidFill>
              <a:schemeClr val="accent1"/>
            </a:solidFill>
            <a:miter lim="800000"/>
            <a:headEnd/>
            <a:tailEnd/>
          </a:ln>
        </p:spPr>
      </p:pic>
    </p:spTree>
    <p:extLst>
      <p:ext uri="{BB962C8B-B14F-4D97-AF65-F5344CB8AC3E}">
        <p14:creationId xmlns:p14="http://schemas.microsoft.com/office/powerpoint/2010/main" xmlns="" val="3007889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xmlns="" id="{B86476EE-9FD2-4CEA-A6D9-0AD39ADF3D03}"/>
              </a:ext>
            </a:extLst>
          </p:cNvPr>
          <p:cNvSpPr txBox="1"/>
          <p:nvPr/>
        </p:nvSpPr>
        <p:spPr>
          <a:xfrm>
            <a:off x="0" y="6599760"/>
            <a:ext cx="12192000" cy="246221"/>
          </a:xfrm>
          <a:prstGeom prst="rect">
            <a:avLst/>
          </a:prstGeom>
          <a:noFill/>
        </p:spPr>
        <p:txBody>
          <a:bodyPr wrap="square" rtlCol="0">
            <a:spAutoFit/>
          </a:bodyPr>
          <a:lstStyle/>
          <a:p>
            <a:pPr algn="ctr"/>
            <a:endParaRPr lang="ko-KR" altLang="en-US" sz="1000" dirty="0">
              <a:solidFill>
                <a:schemeClr val="bg1"/>
              </a:solidFill>
            </a:endParaRPr>
          </a:p>
        </p:txBody>
      </p:sp>
      <p:sp>
        <p:nvSpPr>
          <p:cNvPr id="25" name="Freeform 87">
            <a:extLst>
              <a:ext uri="{FF2B5EF4-FFF2-40B4-BE49-F238E27FC236}">
                <a16:creationId xmlns:a16="http://schemas.microsoft.com/office/drawing/2014/main" xmlns="" id="{ED0D3EBF-B70E-4AC4-8482-CC3A35F5D15C}"/>
              </a:ext>
            </a:extLst>
          </p:cNvPr>
          <p:cNvSpPr/>
          <p:nvPr/>
        </p:nvSpPr>
        <p:spPr>
          <a:xfrm>
            <a:off x="5164550" y="3653562"/>
            <a:ext cx="1701130" cy="2956959"/>
          </a:xfrm>
          <a:custGeom>
            <a:avLst/>
            <a:gdLst>
              <a:gd name="connsiteX0" fmla="*/ 1847850 w 3571875"/>
              <a:gd name="connsiteY0" fmla="*/ 6791325 h 6791325"/>
              <a:gd name="connsiteX1" fmla="*/ 3571875 w 3571875"/>
              <a:gd name="connsiteY1" fmla="*/ 6781800 h 6791325"/>
              <a:gd name="connsiteX2" fmla="*/ 2514600 w 3571875"/>
              <a:gd name="connsiteY2" fmla="*/ 3819525 h 6791325"/>
              <a:gd name="connsiteX3" fmla="*/ 2390775 w 3571875"/>
              <a:gd name="connsiteY3" fmla="*/ 3267075 h 6791325"/>
              <a:gd name="connsiteX4" fmla="*/ 2752725 w 3571875"/>
              <a:gd name="connsiteY4" fmla="*/ 2162175 h 6791325"/>
              <a:gd name="connsiteX5" fmla="*/ 3390900 w 3571875"/>
              <a:gd name="connsiteY5" fmla="*/ 1247775 h 6791325"/>
              <a:gd name="connsiteX6" fmla="*/ 3209925 w 3571875"/>
              <a:gd name="connsiteY6" fmla="*/ 1133475 h 6791325"/>
              <a:gd name="connsiteX7" fmla="*/ 2543175 w 3571875"/>
              <a:gd name="connsiteY7" fmla="*/ 1857375 h 6791325"/>
              <a:gd name="connsiteX8" fmla="*/ 2371725 w 3571875"/>
              <a:gd name="connsiteY8" fmla="*/ 1752600 h 6791325"/>
              <a:gd name="connsiteX9" fmla="*/ 2771775 w 3571875"/>
              <a:gd name="connsiteY9" fmla="*/ 390525 h 6791325"/>
              <a:gd name="connsiteX10" fmla="*/ 2486025 w 3571875"/>
              <a:gd name="connsiteY10" fmla="*/ 295275 h 6791325"/>
              <a:gd name="connsiteX11" fmla="*/ 2124075 w 3571875"/>
              <a:gd name="connsiteY11" fmla="*/ 1609725 h 6791325"/>
              <a:gd name="connsiteX12" fmla="*/ 1971675 w 3571875"/>
              <a:gd name="connsiteY12" fmla="*/ 1495425 h 6791325"/>
              <a:gd name="connsiteX13" fmla="*/ 1990725 w 3571875"/>
              <a:gd name="connsiteY13" fmla="*/ 0 h 6791325"/>
              <a:gd name="connsiteX14" fmla="*/ 1790700 w 3571875"/>
              <a:gd name="connsiteY14" fmla="*/ 66675 h 6791325"/>
              <a:gd name="connsiteX15" fmla="*/ 1724025 w 3571875"/>
              <a:gd name="connsiteY15" fmla="*/ 1514475 h 6791325"/>
              <a:gd name="connsiteX16" fmla="*/ 1524000 w 3571875"/>
              <a:gd name="connsiteY16" fmla="*/ 1504950 h 6791325"/>
              <a:gd name="connsiteX17" fmla="*/ 1352550 w 3571875"/>
              <a:gd name="connsiteY17" fmla="*/ 123825 h 6791325"/>
              <a:gd name="connsiteX18" fmla="*/ 1171575 w 3571875"/>
              <a:gd name="connsiteY18" fmla="*/ 123825 h 6791325"/>
              <a:gd name="connsiteX19" fmla="*/ 1219200 w 3571875"/>
              <a:gd name="connsiteY19" fmla="*/ 1638300 h 6791325"/>
              <a:gd name="connsiteX20" fmla="*/ 1057275 w 3571875"/>
              <a:gd name="connsiteY20" fmla="*/ 2190750 h 6791325"/>
              <a:gd name="connsiteX21" fmla="*/ 800100 w 3571875"/>
              <a:gd name="connsiteY21" fmla="*/ 2247900 h 6791325"/>
              <a:gd name="connsiteX22" fmla="*/ 85725 w 3571875"/>
              <a:gd name="connsiteY22" fmla="*/ 1733550 h 6791325"/>
              <a:gd name="connsiteX23" fmla="*/ 0 w 3571875"/>
              <a:gd name="connsiteY23" fmla="*/ 2038350 h 6791325"/>
              <a:gd name="connsiteX24" fmla="*/ 609600 w 3571875"/>
              <a:gd name="connsiteY24" fmla="*/ 2743200 h 6791325"/>
              <a:gd name="connsiteX25" fmla="*/ 1238250 w 3571875"/>
              <a:gd name="connsiteY25" fmla="*/ 3476625 h 6791325"/>
              <a:gd name="connsiteX26" fmla="*/ 1457325 w 3571875"/>
              <a:gd name="connsiteY26" fmla="*/ 4010025 h 6791325"/>
              <a:gd name="connsiteX27" fmla="*/ 1847850 w 3571875"/>
              <a:gd name="connsiteY27" fmla="*/ 6791325 h 6791325"/>
              <a:gd name="connsiteX0" fmla="*/ 1889034 w 3613059"/>
              <a:gd name="connsiteY0" fmla="*/ 6791325 h 6791325"/>
              <a:gd name="connsiteX1" fmla="*/ 3613059 w 3613059"/>
              <a:gd name="connsiteY1" fmla="*/ 6781800 h 6791325"/>
              <a:gd name="connsiteX2" fmla="*/ 2555784 w 3613059"/>
              <a:gd name="connsiteY2" fmla="*/ 3819525 h 6791325"/>
              <a:gd name="connsiteX3" fmla="*/ 2431959 w 3613059"/>
              <a:gd name="connsiteY3" fmla="*/ 3267075 h 6791325"/>
              <a:gd name="connsiteX4" fmla="*/ 2793909 w 3613059"/>
              <a:gd name="connsiteY4" fmla="*/ 2162175 h 6791325"/>
              <a:gd name="connsiteX5" fmla="*/ 3432084 w 3613059"/>
              <a:gd name="connsiteY5" fmla="*/ 1247775 h 6791325"/>
              <a:gd name="connsiteX6" fmla="*/ 3251109 w 3613059"/>
              <a:gd name="connsiteY6" fmla="*/ 1133475 h 6791325"/>
              <a:gd name="connsiteX7" fmla="*/ 2584359 w 3613059"/>
              <a:gd name="connsiteY7" fmla="*/ 1857375 h 6791325"/>
              <a:gd name="connsiteX8" fmla="*/ 2412909 w 3613059"/>
              <a:gd name="connsiteY8" fmla="*/ 1752600 h 6791325"/>
              <a:gd name="connsiteX9" fmla="*/ 2812959 w 3613059"/>
              <a:gd name="connsiteY9" fmla="*/ 390525 h 6791325"/>
              <a:gd name="connsiteX10" fmla="*/ 2527209 w 3613059"/>
              <a:gd name="connsiteY10" fmla="*/ 295275 h 6791325"/>
              <a:gd name="connsiteX11" fmla="*/ 2165259 w 3613059"/>
              <a:gd name="connsiteY11" fmla="*/ 1609725 h 6791325"/>
              <a:gd name="connsiteX12" fmla="*/ 2012859 w 3613059"/>
              <a:gd name="connsiteY12" fmla="*/ 1495425 h 6791325"/>
              <a:gd name="connsiteX13" fmla="*/ 2031909 w 3613059"/>
              <a:gd name="connsiteY13" fmla="*/ 0 h 6791325"/>
              <a:gd name="connsiteX14" fmla="*/ 1831884 w 3613059"/>
              <a:gd name="connsiteY14" fmla="*/ 66675 h 6791325"/>
              <a:gd name="connsiteX15" fmla="*/ 1765209 w 3613059"/>
              <a:gd name="connsiteY15" fmla="*/ 1514475 h 6791325"/>
              <a:gd name="connsiteX16" fmla="*/ 1565184 w 3613059"/>
              <a:gd name="connsiteY16" fmla="*/ 1504950 h 6791325"/>
              <a:gd name="connsiteX17" fmla="*/ 1393734 w 3613059"/>
              <a:gd name="connsiteY17" fmla="*/ 123825 h 6791325"/>
              <a:gd name="connsiteX18" fmla="*/ 1212759 w 3613059"/>
              <a:gd name="connsiteY18" fmla="*/ 123825 h 6791325"/>
              <a:gd name="connsiteX19" fmla="*/ 1260384 w 3613059"/>
              <a:gd name="connsiteY19" fmla="*/ 1638300 h 6791325"/>
              <a:gd name="connsiteX20" fmla="*/ 1098459 w 3613059"/>
              <a:gd name="connsiteY20" fmla="*/ 2190750 h 6791325"/>
              <a:gd name="connsiteX21" fmla="*/ 841284 w 3613059"/>
              <a:gd name="connsiteY21" fmla="*/ 2247900 h 6791325"/>
              <a:gd name="connsiteX22" fmla="*/ 126909 w 3613059"/>
              <a:gd name="connsiteY22" fmla="*/ 1733550 h 6791325"/>
              <a:gd name="connsiteX23" fmla="*/ 41184 w 3613059"/>
              <a:gd name="connsiteY23" fmla="*/ 2038350 h 6791325"/>
              <a:gd name="connsiteX24" fmla="*/ 650784 w 3613059"/>
              <a:gd name="connsiteY24" fmla="*/ 2743200 h 6791325"/>
              <a:gd name="connsiteX25" fmla="*/ 1279434 w 3613059"/>
              <a:gd name="connsiteY25" fmla="*/ 3476625 h 6791325"/>
              <a:gd name="connsiteX26" fmla="*/ 1498509 w 3613059"/>
              <a:gd name="connsiteY26" fmla="*/ 4010025 h 6791325"/>
              <a:gd name="connsiteX27" fmla="*/ 1889034 w 3613059"/>
              <a:gd name="connsiteY27" fmla="*/ 6791325 h 6791325"/>
              <a:gd name="connsiteX0" fmla="*/ 1872461 w 3596486"/>
              <a:gd name="connsiteY0" fmla="*/ 6791325 h 6791325"/>
              <a:gd name="connsiteX1" fmla="*/ 3596486 w 3596486"/>
              <a:gd name="connsiteY1" fmla="*/ 6781800 h 6791325"/>
              <a:gd name="connsiteX2" fmla="*/ 2539211 w 3596486"/>
              <a:gd name="connsiteY2" fmla="*/ 3819525 h 6791325"/>
              <a:gd name="connsiteX3" fmla="*/ 2415386 w 3596486"/>
              <a:gd name="connsiteY3" fmla="*/ 3267075 h 6791325"/>
              <a:gd name="connsiteX4" fmla="*/ 2777336 w 3596486"/>
              <a:gd name="connsiteY4" fmla="*/ 2162175 h 6791325"/>
              <a:gd name="connsiteX5" fmla="*/ 3415511 w 3596486"/>
              <a:gd name="connsiteY5" fmla="*/ 1247775 h 6791325"/>
              <a:gd name="connsiteX6" fmla="*/ 3234536 w 3596486"/>
              <a:gd name="connsiteY6" fmla="*/ 1133475 h 6791325"/>
              <a:gd name="connsiteX7" fmla="*/ 2567786 w 3596486"/>
              <a:gd name="connsiteY7" fmla="*/ 1857375 h 6791325"/>
              <a:gd name="connsiteX8" fmla="*/ 2396336 w 3596486"/>
              <a:gd name="connsiteY8" fmla="*/ 1752600 h 6791325"/>
              <a:gd name="connsiteX9" fmla="*/ 2796386 w 3596486"/>
              <a:gd name="connsiteY9" fmla="*/ 390525 h 6791325"/>
              <a:gd name="connsiteX10" fmla="*/ 2510636 w 3596486"/>
              <a:gd name="connsiteY10" fmla="*/ 295275 h 6791325"/>
              <a:gd name="connsiteX11" fmla="*/ 2148686 w 3596486"/>
              <a:gd name="connsiteY11" fmla="*/ 1609725 h 6791325"/>
              <a:gd name="connsiteX12" fmla="*/ 1996286 w 3596486"/>
              <a:gd name="connsiteY12" fmla="*/ 1495425 h 6791325"/>
              <a:gd name="connsiteX13" fmla="*/ 2015336 w 3596486"/>
              <a:gd name="connsiteY13" fmla="*/ 0 h 6791325"/>
              <a:gd name="connsiteX14" fmla="*/ 1815311 w 3596486"/>
              <a:gd name="connsiteY14" fmla="*/ 66675 h 6791325"/>
              <a:gd name="connsiteX15" fmla="*/ 1748636 w 3596486"/>
              <a:gd name="connsiteY15" fmla="*/ 1514475 h 6791325"/>
              <a:gd name="connsiteX16" fmla="*/ 1548611 w 3596486"/>
              <a:gd name="connsiteY16" fmla="*/ 1504950 h 6791325"/>
              <a:gd name="connsiteX17" fmla="*/ 1377161 w 3596486"/>
              <a:gd name="connsiteY17" fmla="*/ 123825 h 6791325"/>
              <a:gd name="connsiteX18" fmla="*/ 1196186 w 3596486"/>
              <a:gd name="connsiteY18" fmla="*/ 123825 h 6791325"/>
              <a:gd name="connsiteX19" fmla="*/ 1243811 w 3596486"/>
              <a:gd name="connsiteY19" fmla="*/ 1638300 h 6791325"/>
              <a:gd name="connsiteX20" fmla="*/ 1081886 w 3596486"/>
              <a:gd name="connsiteY20" fmla="*/ 2190750 h 6791325"/>
              <a:gd name="connsiteX21" fmla="*/ 824711 w 3596486"/>
              <a:gd name="connsiteY21" fmla="*/ 2247900 h 6791325"/>
              <a:gd name="connsiteX22" fmla="*/ 110336 w 3596486"/>
              <a:gd name="connsiteY22" fmla="*/ 1733550 h 6791325"/>
              <a:gd name="connsiteX23" fmla="*/ 76998 w 3596486"/>
              <a:gd name="connsiteY23" fmla="*/ 2038350 h 6791325"/>
              <a:gd name="connsiteX24" fmla="*/ 634211 w 3596486"/>
              <a:gd name="connsiteY24" fmla="*/ 2743200 h 6791325"/>
              <a:gd name="connsiteX25" fmla="*/ 1262861 w 3596486"/>
              <a:gd name="connsiteY25" fmla="*/ 3476625 h 6791325"/>
              <a:gd name="connsiteX26" fmla="*/ 1481936 w 3596486"/>
              <a:gd name="connsiteY26" fmla="*/ 4010025 h 6791325"/>
              <a:gd name="connsiteX27" fmla="*/ 1872461 w 3596486"/>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93297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814105 h 6814105"/>
              <a:gd name="connsiteX1" fmla="*/ 3693484 w 3693484"/>
              <a:gd name="connsiteY1" fmla="*/ 6804580 h 6814105"/>
              <a:gd name="connsiteX2" fmla="*/ 2636209 w 3693484"/>
              <a:gd name="connsiteY2" fmla="*/ 3842305 h 6814105"/>
              <a:gd name="connsiteX3" fmla="*/ 2512384 w 3693484"/>
              <a:gd name="connsiteY3" fmla="*/ 3289855 h 6814105"/>
              <a:gd name="connsiteX4" fmla="*/ 2874334 w 3693484"/>
              <a:gd name="connsiteY4" fmla="*/ 2184955 h 6814105"/>
              <a:gd name="connsiteX5" fmla="*/ 3512509 w 3693484"/>
              <a:gd name="connsiteY5" fmla="*/ 1270555 h 6814105"/>
              <a:gd name="connsiteX6" fmla="*/ 3331534 w 3693484"/>
              <a:gd name="connsiteY6" fmla="*/ 1156255 h 6814105"/>
              <a:gd name="connsiteX7" fmla="*/ 2664784 w 3693484"/>
              <a:gd name="connsiteY7" fmla="*/ 1880155 h 6814105"/>
              <a:gd name="connsiteX8" fmla="*/ 2493334 w 3693484"/>
              <a:gd name="connsiteY8" fmla="*/ 1775380 h 6814105"/>
              <a:gd name="connsiteX9" fmla="*/ 2893384 w 3693484"/>
              <a:gd name="connsiteY9" fmla="*/ 413305 h 6814105"/>
              <a:gd name="connsiteX10" fmla="*/ 2607634 w 3693484"/>
              <a:gd name="connsiteY10" fmla="*/ 318055 h 6814105"/>
              <a:gd name="connsiteX11" fmla="*/ 2245684 w 3693484"/>
              <a:gd name="connsiteY11" fmla="*/ 1632505 h 6814105"/>
              <a:gd name="connsiteX12" fmla="*/ 2131384 w 3693484"/>
              <a:gd name="connsiteY12" fmla="*/ 1565830 h 6814105"/>
              <a:gd name="connsiteX13" fmla="*/ 2193297 w 3693484"/>
              <a:gd name="connsiteY13" fmla="*/ 122792 h 6814105"/>
              <a:gd name="connsiteX14" fmla="*/ 1878971 w 3693484"/>
              <a:gd name="connsiteY14" fmla="*/ 132318 h 6814105"/>
              <a:gd name="connsiteX15" fmla="*/ 1798009 w 3693484"/>
              <a:gd name="connsiteY15" fmla="*/ 1522968 h 6814105"/>
              <a:gd name="connsiteX16" fmla="*/ 1674184 w 3693484"/>
              <a:gd name="connsiteY16" fmla="*/ 1527729 h 6814105"/>
              <a:gd name="connsiteX17" fmla="*/ 1593221 w 3693484"/>
              <a:gd name="connsiteY17" fmla="*/ 346630 h 6814105"/>
              <a:gd name="connsiteX18" fmla="*/ 1307472 w 3693484"/>
              <a:gd name="connsiteY18" fmla="*/ 337105 h 6814105"/>
              <a:gd name="connsiteX19" fmla="*/ 1312234 w 3693484"/>
              <a:gd name="connsiteY19" fmla="*/ 1603930 h 6814105"/>
              <a:gd name="connsiteX20" fmla="*/ 1259846 w 3693484"/>
              <a:gd name="connsiteY20" fmla="*/ 1994455 h 6814105"/>
              <a:gd name="connsiteX21" fmla="*/ 902659 w 3693484"/>
              <a:gd name="connsiteY21" fmla="*/ 2270680 h 6814105"/>
              <a:gd name="connsiteX22" fmla="*/ 207334 w 3693484"/>
              <a:gd name="connsiteY22" fmla="*/ 1756330 h 6814105"/>
              <a:gd name="connsiteX23" fmla="*/ 173996 w 3693484"/>
              <a:gd name="connsiteY23" fmla="*/ 2061130 h 6814105"/>
              <a:gd name="connsiteX24" fmla="*/ 731209 w 3693484"/>
              <a:gd name="connsiteY24" fmla="*/ 2765980 h 6814105"/>
              <a:gd name="connsiteX25" fmla="*/ 1359859 w 3693484"/>
              <a:gd name="connsiteY25" fmla="*/ 3499405 h 6814105"/>
              <a:gd name="connsiteX26" fmla="*/ 1578934 w 3693484"/>
              <a:gd name="connsiteY26" fmla="*/ 4032805 h 6814105"/>
              <a:gd name="connsiteX27" fmla="*/ 1969459 w 3693484"/>
              <a:gd name="connsiteY27" fmla="*/ 6814105 h 6814105"/>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45684 w 3693484"/>
              <a:gd name="connsiteY11" fmla="*/ 1663910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21922 w 3693484"/>
              <a:gd name="connsiteY10" fmla="*/ 401847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598109 w 3693484"/>
              <a:gd name="connsiteY7" fmla="*/ 18496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64809 w 3693484"/>
              <a:gd name="connsiteY4" fmla="*/ 219731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83859 w 3693484"/>
              <a:gd name="connsiteY4" fmla="*/ 2092535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21959 w 3693484"/>
              <a:gd name="connsiteY4" fmla="*/ 2097298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59934 w 3693484"/>
              <a:gd name="connsiteY0" fmla="*/ 6707398 h 6835985"/>
              <a:gd name="connsiteX1" fmla="*/ 3693484 w 3693484"/>
              <a:gd name="connsiteY1" fmla="*/ 6835985 h 6835985"/>
              <a:gd name="connsiteX2" fmla="*/ 2640971 w 3693484"/>
              <a:gd name="connsiteY2" fmla="*/ 3878472 h 6835985"/>
              <a:gd name="connsiteX3" fmla="*/ 2517146 w 3693484"/>
              <a:gd name="connsiteY3" fmla="*/ 3345073 h 6835985"/>
              <a:gd name="connsiteX4" fmla="*/ 2755270 w 3693484"/>
              <a:gd name="connsiteY4" fmla="*/ 2811673 h 6835985"/>
              <a:gd name="connsiteX5" fmla="*/ 2864809 w 3693484"/>
              <a:gd name="connsiteY5" fmla="*/ 2192548 h 6835985"/>
              <a:gd name="connsiteX6" fmla="*/ 3512509 w 3693484"/>
              <a:gd name="connsiteY6" fmla="*/ 1301960 h 6835985"/>
              <a:gd name="connsiteX7" fmla="*/ 3298197 w 3693484"/>
              <a:gd name="connsiteY7" fmla="*/ 1178135 h 6835985"/>
              <a:gd name="connsiteX8" fmla="*/ 2607634 w 3693484"/>
              <a:gd name="connsiteY8" fmla="*/ 1878222 h 6835985"/>
              <a:gd name="connsiteX9" fmla="*/ 2531434 w 3693484"/>
              <a:gd name="connsiteY9" fmla="*/ 1821072 h 6835985"/>
              <a:gd name="connsiteX10" fmla="*/ 2874334 w 3693484"/>
              <a:gd name="connsiteY10" fmla="*/ 563772 h 6835985"/>
              <a:gd name="connsiteX11" fmla="*/ 2598109 w 3693484"/>
              <a:gd name="connsiteY11" fmla="*/ 397084 h 6835985"/>
              <a:gd name="connsiteX12" fmla="*/ 2207584 w 3693484"/>
              <a:gd name="connsiteY12" fmla="*/ 1659147 h 6835985"/>
              <a:gd name="connsiteX13" fmla="*/ 2131384 w 3693484"/>
              <a:gd name="connsiteY13" fmla="*/ 1597235 h 6835985"/>
              <a:gd name="connsiteX14" fmla="*/ 2193297 w 3693484"/>
              <a:gd name="connsiteY14" fmla="*/ 154197 h 6835985"/>
              <a:gd name="connsiteX15" fmla="*/ 1878971 w 3693484"/>
              <a:gd name="connsiteY15" fmla="*/ 163723 h 6835985"/>
              <a:gd name="connsiteX16" fmla="*/ 1798009 w 3693484"/>
              <a:gd name="connsiteY16" fmla="*/ 1554373 h 6835985"/>
              <a:gd name="connsiteX17" fmla="*/ 1674184 w 3693484"/>
              <a:gd name="connsiteY17" fmla="*/ 1559134 h 6835985"/>
              <a:gd name="connsiteX18" fmla="*/ 1593221 w 3693484"/>
              <a:gd name="connsiteY18" fmla="*/ 378035 h 6835985"/>
              <a:gd name="connsiteX19" fmla="*/ 1307472 w 3693484"/>
              <a:gd name="connsiteY19" fmla="*/ 368510 h 6835985"/>
              <a:gd name="connsiteX20" fmla="*/ 1312234 w 3693484"/>
              <a:gd name="connsiteY20" fmla="*/ 1635335 h 6835985"/>
              <a:gd name="connsiteX21" fmla="*/ 1259846 w 3693484"/>
              <a:gd name="connsiteY21" fmla="*/ 2025860 h 6835985"/>
              <a:gd name="connsiteX22" fmla="*/ 902659 w 3693484"/>
              <a:gd name="connsiteY22" fmla="*/ 2302085 h 6835985"/>
              <a:gd name="connsiteX23" fmla="*/ 207334 w 3693484"/>
              <a:gd name="connsiteY23" fmla="*/ 1787735 h 6835985"/>
              <a:gd name="connsiteX24" fmla="*/ 173996 w 3693484"/>
              <a:gd name="connsiteY24" fmla="*/ 2092535 h 6835985"/>
              <a:gd name="connsiteX25" fmla="*/ 745496 w 3693484"/>
              <a:gd name="connsiteY25" fmla="*/ 2806910 h 6835985"/>
              <a:gd name="connsiteX26" fmla="*/ 1440822 w 3693484"/>
              <a:gd name="connsiteY26" fmla="*/ 3583198 h 6835985"/>
              <a:gd name="connsiteX27" fmla="*/ 1617034 w 3693484"/>
              <a:gd name="connsiteY27" fmla="*/ 4107073 h 6835985"/>
              <a:gd name="connsiteX28" fmla="*/ 1959934 w 3693484"/>
              <a:gd name="connsiteY28" fmla="*/ 6707398 h 6835985"/>
              <a:gd name="connsiteX0" fmla="*/ 1959934 w 3664909"/>
              <a:gd name="connsiteY0" fmla="*/ 6707398 h 6712160"/>
              <a:gd name="connsiteX1" fmla="*/ 3664909 w 3664909"/>
              <a:gd name="connsiteY1" fmla="*/ 6712160 h 6712160"/>
              <a:gd name="connsiteX2" fmla="*/ 2640971 w 3664909"/>
              <a:gd name="connsiteY2" fmla="*/ 3878472 h 6712160"/>
              <a:gd name="connsiteX3" fmla="*/ 2517146 w 3664909"/>
              <a:gd name="connsiteY3" fmla="*/ 3345073 h 6712160"/>
              <a:gd name="connsiteX4" fmla="*/ 2755270 w 3664909"/>
              <a:gd name="connsiteY4" fmla="*/ 2811673 h 6712160"/>
              <a:gd name="connsiteX5" fmla="*/ 2864809 w 3664909"/>
              <a:gd name="connsiteY5" fmla="*/ 2192548 h 6712160"/>
              <a:gd name="connsiteX6" fmla="*/ 3512509 w 3664909"/>
              <a:gd name="connsiteY6" fmla="*/ 1301960 h 6712160"/>
              <a:gd name="connsiteX7" fmla="*/ 3298197 w 3664909"/>
              <a:gd name="connsiteY7" fmla="*/ 1178135 h 6712160"/>
              <a:gd name="connsiteX8" fmla="*/ 2607634 w 3664909"/>
              <a:gd name="connsiteY8" fmla="*/ 1878222 h 6712160"/>
              <a:gd name="connsiteX9" fmla="*/ 2531434 w 3664909"/>
              <a:gd name="connsiteY9" fmla="*/ 1821072 h 6712160"/>
              <a:gd name="connsiteX10" fmla="*/ 2874334 w 3664909"/>
              <a:gd name="connsiteY10" fmla="*/ 563772 h 6712160"/>
              <a:gd name="connsiteX11" fmla="*/ 2598109 w 3664909"/>
              <a:gd name="connsiteY11" fmla="*/ 397084 h 6712160"/>
              <a:gd name="connsiteX12" fmla="*/ 2207584 w 3664909"/>
              <a:gd name="connsiteY12" fmla="*/ 1659147 h 6712160"/>
              <a:gd name="connsiteX13" fmla="*/ 2131384 w 3664909"/>
              <a:gd name="connsiteY13" fmla="*/ 1597235 h 6712160"/>
              <a:gd name="connsiteX14" fmla="*/ 2193297 w 3664909"/>
              <a:gd name="connsiteY14" fmla="*/ 154197 h 6712160"/>
              <a:gd name="connsiteX15" fmla="*/ 1878971 w 3664909"/>
              <a:gd name="connsiteY15" fmla="*/ 163723 h 6712160"/>
              <a:gd name="connsiteX16" fmla="*/ 1798009 w 3664909"/>
              <a:gd name="connsiteY16" fmla="*/ 1554373 h 6712160"/>
              <a:gd name="connsiteX17" fmla="*/ 1674184 w 3664909"/>
              <a:gd name="connsiteY17" fmla="*/ 1559134 h 6712160"/>
              <a:gd name="connsiteX18" fmla="*/ 1593221 w 3664909"/>
              <a:gd name="connsiteY18" fmla="*/ 378035 h 6712160"/>
              <a:gd name="connsiteX19" fmla="*/ 1307472 w 3664909"/>
              <a:gd name="connsiteY19" fmla="*/ 368510 h 6712160"/>
              <a:gd name="connsiteX20" fmla="*/ 1312234 w 3664909"/>
              <a:gd name="connsiteY20" fmla="*/ 1635335 h 6712160"/>
              <a:gd name="connsiteX21" fmla="*/ 1259846 w 3664909"/>
              <a:gd name="connsiteY21" fmla="*/ 2025860 h 6712160"/>
              <a:gd name="connsiteX22" fmla="*/ 902659 w 3664909"/>
              <a:gd name="connsiteY22" fmla="*/ 2302085 h 6712160"/>
              <a:gd name="connsiteX23" fmla="*/ 207334 w 3664909"/>
              <a:gd name="connsiteY23" fmla="*/ 1787735 h 6712160"/>
              <a:gd name="connsiteX24" fmla="*/ 173996 w 3664909"/>
              <a:gd name="connsiteY24" fmla="*/ 2092535 h 6712160"/>
              <a:gd name="connsiteX25" fmla="*/ 745496 w 3664909"/>
              <a:gd name="connsiteY25" fmla="*/ 2806910 h 6712160"/>
              <a:gd name="connsiteX26" fmla="*/ 1440822 w 3664909"/>
              <a:gd name="connsiteY26" fmla="*/ 3583198 h 6712160"/>
              <a:gd name="connsiteX27" fmla="*/ 1617034 w 3664909"/>
              <a:gd name="connsiteY27" fmla="*/ 4107073 h 6712160"/>
              <a:gd name="connsiteX28" fmla="*/ 1959934 w 3664909"/>
              <a:gd name="connsiteY28" fmla="*/ 6707398 h 6712160"/>
              <a:gd name="connsiteX0" fmla="*/ 1959934 w 3650621"/>
              <a:gd name="connsiteY0" fmla="*/ 6707398 h 6707398"/>
              <a:gd name="connsiteX1" fmla="*/ 3650621 w 3650621"/>
              <a:gd name="connsiteY1" fmla="*/ 6702635 h 6707398"/>
              <a:gd name="connsiteX2" fmla="*/ 2640971 w 3650621"/>
              <a:gd name="connsiteY2" fmla="*/ 3878472 h 6707398"/>
              <a:gd name="connsiteX3" fmla="*/ 2517146 w 3650621"/>
              <a:gd name="connsiteY3" fmla="*/ 3345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38429 w 3650621"/>
              <a:gd name="connsiteY0" fmla="*/ 6169762 h 6702638"/>
              <a:gd name="connsiteX1" fmla="*/ 3650621 w 3650621"/>
              <a:gd name="connsiteY1" fmla="*/ 6702635 h 6702638"/>
              <a:gd name="connsiteX2" fmla="*/ 2640971 w 3650621"/>
              <a:gd name="connsiteY2" fmla="*/ 3878472 h 6702638"/>
              <a:gd name="connsiteX3" fmla="*/ 2539547 w 3650621"/>
              <a:gd name="connsiteY3" fmla="*/ 3373073 h 6702638"/>
              <a:gd name="connsiteX4" fmla="*/ 2755270 w 3650621"/>
              <a:gd name="connsiteY4" fmla="*/ 2811673 h 6702638"/>
              <a:gd name="connsiteX5" fmla="*/ 2864809 w 3650621"/>
              <a:gd name="connsiteY5" fmla="*/ 2192548 h 6702638"/>
              <a:gd name="connsiteX6" fmla="*/ 3512509 w 3650621"/>
              <a:gd name="connsiteY6" fmla="*/ 1301960 h 6702638"/>
              <a:gd name="connsiteX7" fmla="*/ 3298197 w 3650621"/>
              <a:gd name="connsiteY7" fmla="*/ 1178135 h 6702638"/>
              <a:gd name="connsiteX8" fmla="*/ 2607634 w 3650621"/>
              <a:gd name="connsiteY8" fmla="*/ 1878222 h 6702638"/>
              <a:gd name="connsiteX9" fmla="*/ 2531434 w 3650621"/>
              <a:gd name="connsiteY9" fmla="*/ 1821072 h 6702638"/>
              <a:gd name="connsiteX10" fmla="*/ 2874334 w 3650621"/>
              <a:gd name="connsiteY10" fmla="*/ 563772 h 6702638"/>
              <a:gd name="connsiteX11" fmla="*/ 2598109 w 3650621"/>
              <a:gd name="connsiteY11" fmla="*/ 397084 h 6702638"/>
              <a:gd name="connsiteX12" fmla="*/ 2207584 w 3650621"/>
              <a:gd name="connsiteY12" fmla="*/ 1659147 h 6702638"/>
              <a:gd name="connsiteX13" fmla="*/ 2131384 w 3650621"/>
              <a:gd name="connsiteY13" fmla="*/ 1597235 h 6702638"/>
              <a:gd name="connsiteX14" fmla="*/ 2193297 w 3650621"/>
              <a:gd name="connsiteY14" fmla="*/ 154197 h 6702638"/>
              <a:gd name="connsiteX15" fmla="*/ 1878971 w 3650621"/>
              <a:gd name="connsiteY15" fmla="*/ 163723 h 6702638"/>
              <a:gd name="connsiteX16" fmla="*/ 1798009 w 3650621"/>
              <a:gd name="connsiteY16" fmla="*/ 1554373 h 6702638"/>
              <a:gd name="connsiteX17" fmla="*/ 1674184 w 3650621"/>
              <a:gd name="connsiteY17" fmla="*/ 1559134 h 6702638"/>
              <a:gd name="connsiteX18" fmla="*/ 1593221 w 3650621"/>
              <a:gd name="connsiteY18" fmla="*/ 378035 h 6702638"/>
              <a:gd name="connsiteX19" fmla="*/ 1307472 w 3650621"/>
              <a:gd name="connsiteY19" fmla="*/ 368510 h 6702638"/>
              <a:gd name="connsiteX20" fmla="*/ 1312234 w 3650621"/>
              <a:gd name="connsiteY20" fmla="*/ 1635335 h 6702638"/>
              <a:gd name="connsiteX21" fmla="*/ 1259846 w 3650621"/>
              <a:gd name="connsiteY21" fmla="*/ 2025860 h 6702638"/>
              <a:gd name="connsiteX22" fmla="*/ 902659 w 3650621"/>
              <a:gd name="connsiteY22" fmla="*/ 2302085 h 6702638"/>
              <a:gd name="connsiteX23" fmla="*/ 207334 w 3650621"/>
              <a:gd name="connsiteY23" fmla="*/ 1787735 h 6702638"/>
              <a:gd name="connsiteX24" fmla="*/ 173996 w 3650621"/>
              <a:gd name="connsiteY24" fmla="*/ 2092535 h 6702638"/>
              <a:gd name="connsiteX25" fmla="*/ 745496 w 3650621"/>
              <a:gd name="connsiteY25" fmla="*/ 2806910 h 6702638"/>
              <a:gd name="connsiteX26" fmla="*/ 1440822 w 3650621"/>
              <a:gd name="connsiteY26" fmla="*/ 3583198 h 6702638"/>
              <a:gd name="connsiteX27" fmla="*/ 1617034 w 3650621"/>
              <a:gd name="connsiteY27" fmla="*/ 4107073 h 6702638"/>
              <a:gd name="connsiteX28" fmla="*/ 1938429 w 3650621"/>
              <a:gd name="connsiteY28" fmla="*/ 6169762 h 6702638"/>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226614 h 6226614"/>
              <a:gd name="connsiteX1" fmla="*/ 3478578 w 3560732"/>
              <a:gd name="connsiteY1" fmla="*/ 6186505 h 6226614"/>
              <a:gd name="connsiteX2" fmla="*/ 2640971 w 3560732"/>
              <a:gd name="connsiteY2" fmla="*/ 3878472 h 6226614"/>
              <a:gd name="connsiteX3" fmla="*/ 2539547 w 3560732"/>
              <a:gd name="connsiteY3" fmla="*/ 3373073 h 6226614"/>
              <a:gd name="connsiteX4" fmla="*/ 2755270 w 3560732"/>
              <a:gd name="connsiteY4" fmla="*/ 2811673 h 6226614"/>
              <a:gd name="connsiteX5" fmla="*/ 2864809 w 3560732"/>
              <a:gd name="connsiteY5" fmla="*/ 2192548 h 6226614"/>
              <a:gd name="connsiteX6" fmla="*/ 3512509 w 3560732"/>
              <a:gd name="connsiteY6" fmla="*/ 1301960 h 6226614"/>
              <a:gd name="connsiteX7" fmla="*/ 3298197 w 3560732"/>
              <a:gd name="connsiteY7" fmla="*/ 1178135 h 6226614"/>
              <a:gd name="connsiteX8" fmla="*/ 2607634 w 3560732"/>
              <a:gd name="connsiteY8" fmla="*/ 1878222 h 6226614"/>
              <a:gd name="connsiteX9" fmla="*/ 2531434 w 3560732"/>
              <a:gd name="connsiteY9" fmla="*/ 1821072 h 6226614"/>
              <a:gd name="connsiteX10" fmla="*/ 2874334 w 3560732"/>
              <a:gd name="connsiteY10" fmla="*/ 563772 h 6226614"/>
              <a:gd name="connsiteX11" fmla="*/ 2598109 w 3560732"/>
              <a:gd name="connsiteY11" fmla="*/ 397084 h 6226614"/>
              <a:gd name="connsiteX12" fmla="*/ 2207584 w 3560732"/>
              <a:gd name="connsiteY12" fmla="*/ 1659147 h 6226614"/>
              <a:gd name="connsiteX13" fmla="*/ 2131384 w 3560732"/>
              <a:gd name="connsiteY13" fmla="*/ 1597235 h 6226614"/>
              <a:gd name="connsiteX14" fmla="*/ 2193297 w 3560732"/>
              <a:gd name="connsiteY14" fmla="*/ 154197 h 6226614"/>
              <a:gd name="connsiteX15" fmla="*/ 1878971 w 3560732"/>
              <a:gd name="connsiteY15" fmla="*/ 163723 h 6226614"/>
              <a:gd name="connsiteX16" fmla="*/ 1798009 w 3560732"/>
              <a:gd name="connsiteY16" fmla="*/ 1554373 h 6226614"/>
              <a:gd name="connsiteX17" fmla="*/ 1674184 w 3560732"/>
              <a:gd name="connsiteY17" fmla="*/ 1559134 h 6226614"/>
              <a:gd name="connsiteX18" fmla="*/ 1593221 w 3560732"/>
              <a:gd name="connsiteY18" fmla="*/ 378035 h 6226614"/>
              <a:gd name="connsiteX19" fmla="*/ 1307472 w 3560732"/>
              <a:gd name="connsiteY19" fmla="*/ 368510 h 6226614"/>
              <a:gd name="connsiteX20" fmla="*/ 1312234 w 3560732"/>
              <a:gd name="connsiteY20" fmla="*/ 1635335 h 6226614"/>
              <a:gd name="connsiteX21" fmla="*/ 1259846 w 3560732"/>
              <a:gd name="connsiteY21" fmla="*/ 2025860 h 6226614"/>
              <a:gd name="connsiteX22" fmla="*/ 902659 w 3560732"/>
              <a:gd name="connsiteY22" fmla="*/ 2302085 h 6226614"/>
              <a:gd name="connsiteX23" fmla="*/ 207334 w 3560732"/>
              <a:gd name="connsiteY23" fmla="*/ 1787735 h 6226614"/>
              <a:gd name="connsiteX24" fmla="*/ 173996 w 3560732"/>
              <a:gd name="connsiteY24" fmla="*/ 2092535 h 6226614"/>
              <a:gd name="connsiteX25" fmla="*/ 745496 w 3560732"/>
              <a:gd name="connsiteY25" fmla="*/ 2806910 h 6226614"/>
              <a:gd name="connsiteX26" fmla="*/ 1440822 w 3560732"/>
              <a:gd name="connsiteY26" fmla="*/ 3583198 h 6226614"/>
              <a:gd name="connsiteX27" fmla="*/ 1617034 w 3560732"/>
              <a:gd name="connsiteY27" fmla="*/ 4107073 h 6226614"/>
              <a:gd name="connsiteX28" fmla="*/ 1938429 w 3560732"/>
              <a:gd name="connsiteY28" fmla="*/ 6226614 h 6226614"/>
              <a:gd name="connsiteX0" fmla="*/ 1938429 w 3560732"/>
              <a:gd name="connsiteY0" fmla="*/ 6189377 h 6189377"/>
              <a:gd name="connsiteX1" fmla="*/ 3478578 w 3560732"/>
              <a:gd name="connsiteY1" fmla="*/ 6186505 h 6189377"/>
              <a:gd name="connsiteX2" fmla="*/ 2640971 w 3560732"/>
              <a:gd name="connsiteY2" fmla="*/ 3878472 h 6189377"/>
              <a:gd name="connsiteX3" fmla="*/ 2539547 w 3560732"/>
              <a:gd name="connsiteY3" fmla="*/ 3373073 h 6189377"/>
              <a:gd name="connsiteX4" fmla="*/ 2755270 w 3560732"/>
              <a:gd name="connsiteY4" fmla="*/ 2811673 h 6189377"/>
              <a:gd name="connsiteX5" fmla="*/ 2864809 w 3560732"/>
              <a:gd name="connsiteY5" fmla="*/ 2192548 h 6189377"/>
              <a:gd name="connsiteX6" fmla="*/ 3512509 w 3560732"/>
              <a:gd name="connsiteY6" fmla="*/ 1301960 h 6189377"/>
              <a:gd name="connsiteX7" fmla="*/ 3298197 w 3560732"/>
              <a:gd name="connsiteY7" fmla="*/ 1178135 h 6189377"/>
              <a:gd name="connsiteX8" fmla="*/ 2607634 w 3560732"/>
              <a:gd name="connsiteY8" fmla="*/ 1878222 h 6189377"/>
              <a:gd name="connsiteX9" fmla="*/ 2531434 w 3560732"/>
              <a:gd name="connsiteY9" fmla="*/ 1821072 h 6189377"/>
              <a:gd name="connsiteX10" fmla="*/ 2874334 w 3560732"/>
              <a:gd name="connsiteY10" fmla="*/ 563772 h 6189377"/>
              <a:gd name="connsiteX11" fmla="*/ 2598109 w 3560732"/>
              <a:gd name="connsiteY11" fmla="*/ 397084 h 6189377"/>
              <a:gd name="connsiteX12" fmla="*/ 2207584 w 3560732"/>
              <a:gd name="connsiteY12" fmla="*/ 1659147 h 6189377"/>
              <a:gd name="connsiteX13" fmla="*/ 2131384 w 3560732"/>
              <a:gd name="connsiteY13" fmla="*/ 1597235 h 6189377"/>
              <a:gd name="connsiteX14" fmla="*/ 2193297 w 3560732"/>
              <a:gd name="connsiteY14" fmla="*/ 154197 h 6189377"/>
              <a:gd name="connsiteX15" fmla="*/ 1878971 w 3560732"/>
              <a:gd name="connsiteY15" fmla="*/ 163723 h 6189377"/>
              <a:gd name="connsiteX16" fmla="*/ 1798009 w 3560732"/>
              <a:gd name="connsiteY16" fmla="*/ 1554373 h 6189377"/>
              <a:gd name="connsiteX17" fmla="*/ 1674184 w 3560732"/>
              <a:gd name="connsiteY17" fmla="*/ 1559134 h 6189377"/>
              <a:gd name="connsiteX18" fmla="*/ 1593221 w 3560732"/>
              <a:gd name="connsiteY18" fmla="*/ 378035 h 6189377"/>
              <a:gd name="connsiteX19" fmla="*/ 1307472 w 3560732"/>
              <a:gd name="connsiteY19" fmla="*/ 368510 h 6189377"/>
              <a:gd name="connsiteX20" fmla="*/ 1312234 w 3560732"/>
              <a:gd name="connsiteY20" fmla="*/ 1635335 h 6189377"/>
              <a:gd name="connsiteX21" fmla="*/ 1259846 w 3560732"/>
              <a:gd name="connsiteY21" fmla="*/ 2025860 h 6189377"/>
              <a:gd name="connsiteX22" fmla="*/ 902659 w 3560732"/>
              <a:gd name="connsiteY22" fmla="*/ 2302085 h 6189377"/>
              <a:gd name="connsiteX23" fmla="*/ 207334 w 3560732"/>
              <a:gd name="connsiteY23" fmla="*/ 1787735 h 6189377"/>
              <a:gd name="connsiteX24" fmla="*/ 173996 w 3560732"/>
              <a:gd name="connsiteY24" fmla="*/ 2092535 h 6189377"/>
              <a:gd name="connsiteX25" fmla="*/ 745496 w 3560732"/>
              <a:gd name="connsiteY25" fmla="*/ 2806910 h 6189377"/>
              <a:gd name="connsiteX26" fmla="*/ 1440822 w 3560732"/>
              <a:gd name="connsiteY26" fmla="*/ 3583198 h 6189377"/>
              <a:gd name="connsiteX27" fmla="*/ 1617034 w 3560732"/>
              <a:gd name="connsiteY27" fmla="*/ 4107073 h 6189377"/>
              <a:gd name="connsiteX28" fmla="*/ 1938429 w 3560732"/>
              <a:gd name="connsiteY28" fmla="*/ 6189377 h 618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60732" h="6189377">
                <a:moveTo>
                  <a:pt x="1938429" y="6189377"/>
                </a:moveTo>
                <a:lnTo>
                  <a:pt x="3478578" y="6186505"/>
                </a:lnTo>
                <a:cubicBezTo>
                  <a:pt x="3127740" y="5200667"/>
                  <a:pt x="2915609" y="4930985"/>
                  <a:pt x="2640971" y="3878472"/>
                </a:cubicBezTo>
                <a:cubicBezTo>
                  <a:pt x="2607163" y="3710006"/>
                  <a:pt x="2567756" y="3575139"/>
                  <a:pt x="2539547" y="3373073"/>
                </a:cubicBezTo>
                <a:cubicBezTo>
                  <a:pt x="2626772" y="3150473"/>
                  <a:pt x="2694946" y="3073610"/>
                  <a:pt x="2755270" y="2811673"/>
                </a:cubicBezTo>
                <a:cubicBezTo>
                  <a:pt x="2820357" y="2578311"/>
                  <a:pt x="2807658" y="2538622"/>
                  <a:pt x="2864809" y="2192548"/>
                </a:cubicBezTo>
                <a:cubicBezTo>
                  <a:pt x="3048959" y="1868698"/>
                  <a:pt x="3314071" y="1630573"/>
                  <a:pt x="3512509" y="1301960"/>
                </a:cubicBezTo>
                <a:cubicBezTo>
                  <a:pt x="3645859" y="1165436"/>
                  <a:pt x="3479171" y="928897"/>
                  <a:pt x="3298197" y="1178135"/>
                </a:cubicBezTo>
                <a:cubicBezTo>
                  <a:pt x="3096584" y="1449597"/>
                  <a:pt x="2837822" y="1644860"/>
                  <a:pt x="2607634" y="1878222"/>
                </a:cubicBezTo>
                <a:cubicBezTo>
                  <a:pt x="2525084" y="1873460"/>
                  <a:pt x="2556834" y="1840122"/>
                  <a:pt x="2531434" y="1821072"/>
                </a:cubicBezTo>
                <a:cubicBezTo>
                  <a:pt x="2658434" y="1401971"/>
                  <a:pt x="2775909" y="992397"/>
                  <a:pt x="2874334" y="563772"/>
                </a:cubicBezTo>
                <a:cubicBezTo>
                  <a:pt x="2923546" y="314534"/>
                  <a:pt x="2706059" y="208171"/>
                  <a:pt x="2598109" y="397084"/>
                </a:cubicBezTo>
                <a:cubicBezTo>
                  <a:pt x="2464759" y="833646"/>
                  <a:pt x="2340934" y="1155910"/>
                  <a:pt x="2207584" y="1659147"/>
                </a:cubicBezTo>
                <a:cubicBezTo>
                  <a:pt x="2182184" y="1638510"/>
                  <a:pt x="2118684" y="1660735"/>
                  <a:pt x="2131384" y="1597235"/>
                </a:cubicBezTo>
                <a:cubicBezTo>
                  <a:pt x="2188534" y="1146384"/>
                  <a:pt x="2188534" y="628860"/>
                  <a:pt x="2193297" y="154197"/>
                </a:cubicBezTo>
                <a:cubicBezTo>
                  <a:pt x="2193297" y="38309"/>
                  <a:pt x="1945646" y="-129965"/>
                  <a:pt x="1878971" y="163723"/>
                </a:cubicBezTo>
                <a:cubicBezTo>
                  <a:pt x="1821821" y="641561"/>
                  <a:pt x="1802771" y="943185"/>
                  <a:pt x="1798009" y="1554373"/>
                </a:cubicBezTo>
                <a:cubicBezTo>
                  <a:pt x="1802772" y="1606761"/>
                  <a:pt x="1678946" y="1644859"/>
                  <a:pt x="1674184" y="1559134"/>
                </a:cubicBezTo>
                <a:cubicBezTo>
                  <a:pt x="1647195" y="1136859"/>
                  <a:pt x="1615446" y="766972"/>
                  <a:pt x="1593221" y="378035"/>
                </a:cubicBezTo>
                <a:cubicBezTo>
                  <a:pt x="1564646" y="84347"/>
                  <a:pt x="1331284" y="133560"/>
                  <a:pt x="1307472" y="368510"/>
                </a:cubicBezTo>
                <a:cubicBezTo>
                  <a:pt x="1247147" y="844760"/>
                  <a:pt x="1286834" y="1182897"/>
                  <a:pt x="1312234" y="1635335"/>
                </a:cubicBezTo>
                <a:cubicBezTo>
                  <a:pt x="1305883" y="1801229"/>
                  <a:pt x="1290008" y="1900448"/>
                  <a:pt x="1259846" y="2025860"/>
                </a:cubicBezTo>
                <a:cubicBezTo>
                  <a:pt x="1163009" y="2332247"/>
                  <a:pt x="1082046" y="2337804"/>
                  <a:pt x="902659" y="2302085"/>
                </a:cubicBezTo>
                <a:cubicBezTo>
                  <a:pt x="712159" y="2102060"/>
                  <a:pt x="597859" y="1868697"/>
                  <a:pt x="207334" y="1787735"/>
                </a:cubicBezTo>
                <a:cubicBezTo>
                  <a:pt x="-35554" y="1760748"/>
                  <a:pt x="-87942" y="1948073"/>
                  <a:pt x="173996" y="2092535"/>
                </a:cubicBezTo>
                <a:cubicBezTo>
                  <a:pt x="359734" y="2327485"/>
                  <a:pt x="640468" y="2556506"/>
                  <a:pt x="745496" y="2806910"/>
                </a:cubicBezTo>
                <a:cubicBezTo>
                  <a:pt x="914565" y="3070435"/>
                  <a:pt x="1268579" y="3402223"/>
                  <a:pt x="1440822" y="3583198"/>
                </a:cubicBezTo>
                <a:lnTo>
                  <a:pt x="1617034" y="4107073"/>
                </a:lnTo>
                <a:cubicBezTo>
                  <a:pt x="1829759" y="4896060"/>
                  <a:pt x="1820954" y="5276565"/>
                  <a:pt x="1938429" y="6189377"/>
                </a:cubicBezTo>
                <a:close/>
              </a:path>
            </a:pathLst>
          </a:cu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26" name="Group 88">
            <a:extLst>
              <a:ext uri="{FF2B5EF4-FFF2-40B4-BE49-F238E27FC236}">
                <a16:creationId xmlns:a16="http://schemas.microsoft.com/office/drawing/2014/main" xmlns="" id="{37F59F44-F880-44BA-8EF9-EFDE85A87F98}"/>
              </a:ext>
            </a:extLst>
          </p:cNvPr>
          <p:cNvGrpSpPr/>
          <p:nvPr/>
        </p:nvGrpSpPr>
        <p:grpSpPr>
          <a:xfrm>
            <a:off x="3929569" y="2354864"/>
            <a:ext cx="4376131" cy="3594419"/>
            <a:chOff x="2241333" y="2017415"/>
            <a:chExt cx="4653973" cy="3822630"/>
          </a:xfrm>
        </p:grpSpPr>
        <p:sp>
          <p:nvSpPr>
            <p:cNvPr id="27" name="Teardrop 3">
              <a:extLst>
                <a:ext uri="{FF2B5EF4-FFF2-40B4-BE49-F238E27FC236}">
                  <a16:creationId xmlns:a16="http://schemas.microsoft.com/office/drawing/2014/main" xmlns="" id="{8158D05C-4159-4A9F-9DA4-EED4FF2F2822}"/>
                </a:ext>
              </a:extLst>
            </p:cNvPr>
            <p:cNvSpPr/>
            <p:nvPr/>
          </p:nvSpPr>
          <p:spPr>
            <a:xfrm rot="20980906">
              <a:off x="4835322" y="2017415"/>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Teardrop 3">
              <a:extLst>
                <a:ext uri="{FF2B5EF4-FFF2-40B4-BE49-F238E27FC236}">
                  <a16:creationId xmlns:a16="http://schemas.microsoft.com/office/drawing/2014/main" xmlns="" id="{599292D3-4F40-4090-9CF3-9B061C8F7F13}"/>
                </a:ext>
              </a:extLst>
            </p:cNvPr>
            <p:cNvSpPr/>
            <p:nvPr/>
          </p:nvSpPr>
          <p:spPr>
            <a:xfrm rot="2236334">
              <a:off x="5707174" y="3189761"/>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Teardrop 3">
              <a:extLst>
                <a:ext uri="{FF2B5EF4-FFF2-40B4-BE49-F238E27FC236}">
                  <a16:creationId xmlns:a16="http://schemas.microsoft.com/office/drawing/2014/main" xmlns="" id="{FF13000F-8A5E-4B16-9510-28D25DF53293}"/>
                </a:ext>
              </a:extLst>
            </p:cNvPr>
            <p:cNvSpPr/>
            <p:nvPr/>
          </p:nvSpPr>
          <p:spPr>
            <a:xfrm rot="4500000">
              <a:off x="5494959" y="4651912"/>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Teardrop 3">
              <a:extLst>
                <a:ext uri="{FF2B5EF4-FFF2-40B4-BE49-F238E27FC236}">
                  <a16:creationId xmlns:a16="http://schemas.microsoft.com/office/drawing/2014/main" xmlns="" id="{94F868DF-826B-47F5-9CF4-C0E649F054D5}"/>
                </a:ext>
              </a:extLst>
            </p:cNvPr>
            <p:cNvSpPr/>
            <p:nvPr/>
          </p:nvSpPr>
          <p:spPr>
            <a:xfrm rot="619094" flipH="1">
              <a:off x="3113185" y="2017415"/>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1" name="Teardrop 3">
              <a:extLst>
                <a:ext uri="{FF2B5EF4-FFF2-40B4-BE49-F238E27FC236}">
                  <a16:creationId xmlns:a16="http://schemas.microsoft.com/office/drawing/2014/main" xmlns="" id="{3355DEDE-4CA7-45EB-917B-25165CC0249B}"/>
                </a:ext>
              </a:extLst>
            </p:cNvPr>
            <p:cNvSpPr/>
            <p:nvPr/>
          </p:nvSpPr>
          <p:spPr>
            <a:xfrm rot="19363666" flipH="1">
              <a:off x="2241333" y="3189761"/>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2" name="Teardrop 3">
              <a:extLst>
                <a:ext uri="{FF2B5EF4-FFF2-40B4-BE49-F238E27FC236}">
                  <a16:creationId xmlns:a16="http://schemas.microsoft.com/office/drawing/2014/main" xmlns="" id="{2A7F529D-9132-4509-9848-E165F89F9785}"/>
                </a:ext>
              </a:extLst>
            </p:cNvPr>
            <p:cNvSpPr/>
            <p:nvPr/>
          </p:nvSpPr>
          <p:spPr>
            <a:xfrm rot="17100000" flipH="1">
              <a:off x="2453548" y="4651912"/>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33" name="Isosceles Triangle 33">
            <a:extLst>
              <a:ext uri="{FF2B5EF4-FFF2-40B4-BE49-F238E27FC236}">
                <a16:creationId xmlns:a16="http://schemas.microsoft.com/office/drawing/2014/main" xmlns="" id="{0A78800A-5E7B-47C1-A37D-EA95B5FEEEA9}"/>
              </a:ext>
            </a:extLst>
          </p:cNvPr>
          <p:cNvSpPr>
            <a:spLocks/>
          </p:cNvSpPr>
          <p:nvPr/>
        </p:nvSpPr>
        <p:spPr>
          <a:xfrm rot="10800000">
            <a:off x="6725184" y="2746750"/>
            <a:ext cx="404221" cy="404221"/>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1" dirty="0" smtClean="0">
                <a:solidFill>
                  <a:schemeClr val="tx1"/>
                </a:solidFill>
              </a:rPr>
              <a:t>4</a:t>
            </a:r>
            <a:endParaRPr lang="ko-KR" altLang="en-US" sz="2701" dirty="0">
              <a:solidFill>
                <a:schemeClr val="tx1"/>
              </a:solidFill>
            </a:endParaRPr>
          </a:p>
        </p:txBody>
      </p:sp>
      <p:sp>
        <p:nvSpPr>
          <p:cNvPr id="34" name="Round Same Side Corner Rectangle 24">
            <a:extLst>
              <a:ext uri="{FF2B5EF4-FFF2-40B4-BE49-F238E27FC236}">
                <a16:creationId xmlns:a16="http://schemas.microsoft.com/office/drawing/2014/main" xmlns="" id="{7AD42F3D-4B14-4612-A191-2F85924C3292}"/>
              </a:ext>
            </a:extLst>
          </p:cNvPr>
          <p:cNvSpPr>
            <a:spLocks noChangeAspect="1"/>
          </p:cNvSpPr>
          <p:nvPr/>
        </p:nvSpPr>
        <p:spPr>
          <a:xfrm rot="16200000">
            <a:off x="7397228" y="5161048"/>
            <a:ext cx="404221" cy="380406"/>
          </a:xfrm>
          <a:custGeom>
            <a:avLst/>
            <a:gdLst/>
            <a:ahLst/>
            <a:cxnLst/>
            <a:rect l="l" t="t" r="r" b="b"/>
            <a:pathLst>
              <a:path w="4021059" h="3784144">
                <a:moveTo>
                  <a:pt x="1438082" y="3038644"/>
                </a:moveTo>
                <a:cubicBezTo>
                  <a:pt x="1438082" y="2940622"/>
                  <a:pt x="1358620" y="2861160"/>
                  <a:pt x="1260598" y="2861160"/>
                </a:cubicBezTo>
                <a:cubicBezTo>
                  <a:pt x="1162576" y="2861160"/>
                  <a:pt x="1083114" y="2940622"/>
                  <a:pt x="1083114" y="3038644"/>
                </a:cubicBezTo>
                <a:cubicBezTo>
                  <a:pt x="1083114" y="3136666"/>
                  <a:pt x="1162576" y="3216128"/>
                  <a:pt x="1260598" y="3216128"/>
                </a:cubicBezTo>
                <a:cubicBezTo>
                  <a:pt x="1358620" y="3216128"/>
                  <a:pt x="1438082" y="3136666"/>
                  <a:pt x="1438082" y="3038644"/>
                </a:cubicBezTo>
                <a:close/>
                <a:moveTo>
                  <a:pt x="1685789" y="2848634"/>
                </a:moveTo>
                <a:lnTo>
                  <a:pt x="1685789" y="3784144"/>
                </a:lnTo>
                <a:lnTo>
                  <a:pt x="835406" y="3784144"/>
                </a:lnTo>
                <a:lnTo>
                  <a:pt x="835406" y="2848634"/>
                </a:lnTo>
                <a:cubicBezTo>
                  <a:pt x="835406" y="2715464"/>
                  <a:pt x="943362" y="2607508"/>
                  <a:pt x="1076532" y="2607508"/>
                </a:cubicBezTo>
                <a:lnTo>
                  <a:pt x="1444663" y="2607508"/>
                </a:lnTo>
                <a:cubicBezTo>
                  <a:pt x="1577833" y="2607508"/>
                  <a:pt x="1685789" y="2715464"/>
                  <a:pt x="1685789" y="2848634"/>
                </a:cubicBezTo>
                <a:close/>
                <a:moveTo>
                  <a:pt x="2681691" y="1560784"/>
                </a:moveTo>
                <a:lnTo>
                  <a:pt x="2520278" y="1399371"/>
                </a:lnTo>
                <a:lnTo>
                  <a:pt x="2520278" y="1722197"/>
                </a:lnTo>
                <a:close/>
                <a:moveTo>
                  <a:pt x="2690551" y="2062563"/>
                </a:moveTo>
                <a:lnTo>
                  <a:pt x="2571773" y="2172028"/>
                </a:lnTo>
                <a:lnTo>
                  <a:pt x="2571565" y="2170767"/>
                </a:lnTo>
                <a:cubicBezTo>
                  <a:pt x="2565295" y="2133316"/>
                  <a:pt x="2579835" y="2102890"/>
                  <a:pt x="2605809" y="2080762"/>
                </a:cubicBezTo>
                <a:lnTo>
                  <a:pt x="2605085" y="2080039"/>
                </a:lnTo>
                <a:cubicBezTo>
                  <a:pt x="2629312" y="2061231"/>
                  <a:pt x="2660801" y="2054760"/>
                  <a:pt x="2690551" y="2062563"/>
                </a:cubicBezTo>
                <a:close/>
                <a:moveTo>
                  <a:pt x="2805318" y="271915"/>
                </a:moveTo>
                <a:cubicBezTo>
                  <a:pt x="2805318" y="213510"/>
                  <a:pt x="2757972" y="166164"/>
                  <a:pt x="2699567" y="166165"/>
                </a:cubicBezTo>
                <a:lnTo>
                  <a:pt x="2605985" y="166164"/>
                </a:lnTo>
                <a:cubicBezTo>
                  <a:pt x="2569718" y="166164"/>
                  <a:pt x="2537715" y="184420"/>
                  <a:pt x="2520278" y="213348"/>
                </a:cubicBezTo>
                <a:lnTo>
                  <a:pt x="2520278" y="1144667"/>
                </a:lnTo>
                <a:lnTo>
                  <a:pt x="2805318" y="1429706"/>
                </a:lnTo>
                <a:close/>
                <a:moveTo>
                  <a:pt x="2914414" y="2183230"/>
                </a:moveTo>
                <a:cubicBezTo>
                  <a:pt x="2916138" y="2161337"/>
                  <a:pt x="2914974" y="2139034"/>
                  <a:pt x="2910723" y="2116871"/>
                </a:cubicBezTo>
                <a:cubicBezTo>
                  <a:pt x="2904917" y="2086596"/>
                  <a:pt x="2893664" y="2058206"/>
                  <a:pt x="2877586" y="2033043"/>
                </a:cubicBezTo>
                <a:lnTo>
                  <a:pt x="2910320" y="2002876"/>
                </a:lnTo>
                <a:lnTo>
                  <a:pt x="2839132" y="1925632"/>
                </a:lnTo>
                <a:lnTo>
                  <a:pt x="2804911" y="1957169"/>
                </a:lnTo>
                <a:cubicBezTo>
                  <a:pt x="2786423" y="1944693"/>
                  <a:pt x="2766308" y="1928861"/>
                  <a:pt x="2744536" y="1921686"/>
                </a:cubicBezTo>
                <a:cubicBezTo>
                  <a:pt x="2663685" y="1894525"/>
                  <a:pt x="2593444" y="1900720"/>
                  <a:pt x="2520278" y="1962365"/>
                </a:cubicBezTo>
                <a:lnTo>
                  <a:pt x="2520278" y="2377609"/>
                </a:lnTo>
                <a:lnTo>
                  <a:pt x="2534679" y="2403844"/>
                </a:lnTo>
                <a:cubicBezTo>
                  <a:pt x="2535520" y="2412330"/>
                  <a:pt x="2535725" y="2419536"/>
                  <a:pt x="2535211" y="2425889"/>
                </a:cubicBezTo>
                <a:cubicBezTo>
                  <a:pt x="2534104" y="2439525"/>
                  <a:pt x="2529673" y="2449229"/>
                  <a:pt x="2520278" y="2458554"/>
                </a:cubicBezTo>
                <a:lnTo>
                  <a:pt x="2520278" y="2643589"/>
                </a:lnTo>
                <a:cubicBezTo>
                  <a:pt x="2555319" y="2634093"/>
                  <a:pt x="2587477" y="2615579"/>
                  <a:pt x="2615369" y="2590681"/>
                </a:cubicBezTo>
                <a:lnTo>
                  <a:pt x="2615836" y="2591152"/>
                </a:lnTo>
                <a:cubicBezTo>
                  <a:pt x="2616723" y="2590269"/>
                  <a:pt x="2617603" y="2589375"/>
                  <a:pt x="2618311" y="2588315"/>
                </a:cubicBezTo>
                <a:lnTo>
                  <a:pt x="2619475" y="2587378"/>
                </a:lnTo>
                <a:lnTo>
                  <a:pt x="2619297" y="2587184"/>
                </a:lnTo>
                <a:cubicBezTo>
                  <a:pt x="2669117" y="2535196"/>
                  <a:pt x="2699996" y="2462122"/>
                  <a:pt x="2687110" y="2392597"/>
                </a:cubicBezTo>
                <a:cubicBezTo>
                  <a:pt x="2678683" y="2347127"/>
                  <a:pt x="2659987" y="2307337"/>
                  <a:pt x="2625854" y="2265038"/>
                </a:cubicBezTo>
                <a:lnTo>
                  <a:pt x="2766406" y="2135507"/>
                </a:lnTo>
                <a:lnTo>
                  <a:pt x="2769253" y="2144002"/>
                </a:lnTo>
                <a:cubicBezTo>
                  <a:pt x="2776409" y="2181310"/>
                  <a:pt x="2762789" y="2219567"/>
                  <a:pt x="2733668" y="2243962"/>
                </a:cubicBezTo>
                <a:lnTo>
                  <a:pt x="2826169" y="2354385"/>
                </a:lnTo>
                <a:cubicBezTo>
                  <a:pt x="2878065" y="2310913"/>
                  <a:pt x="2909241" y="2248912"/>
                  <a:pt x="2914414" y="2183230"/>
                </a:cubicBezTo>
                <a:close/>
                <a:moveTo>
                  <a:pt x="3235338" y="2774350"/>
                </a:moveTo>
                <a:cubicBezTo>
                  <a:pt x="3235338" y="2877325"/>
                  <a:pt x="3151861" y="2960802"/>
                  <a:pt x="3048886" y="2960802"/>
                </a:cubicBezTo>
                <a:cubicBezTo>
                  <a:pt x="2945911" y="2960803"/>
                  <a:pt x="2862434" y="2877325"/>
                  <a:pt x="2862434" y="2774350"/>
                </a:cubicBezTo>
                <a:cubicBezTo>
                  <a:pt x="2862434" y="2671376"/>
                  <a:pt x="2945911" y="2587898"/>
                  <a:pt x="3048886" y="2587898"/>
                </a:cubicBezTo>
                <a:cubicBezTo>
                  <a:pt x="3151861" y="2587898"/>
                  <a:pt x="3235338" y="2671376"/>
                  <a:pt x="3235338" y="2774350"/>
                </a:cubicBezTo>
                <a:close/>
                <a:moveTo>
                  <a:pt x="3606651" y="2485745"/>
                </a:moveTo>
                <a:lnTo>
                  <a:pt x="3292699" y="2171793"/>
                </a:lnTo>
                <a:lnTo>
                  <a:pt x="2520278" y="2944214"/>
                </a:lnTo>
                <a:lnTo>
                  <a:pt x="2520278" y="3010525"/>
                </a:lnTo>
                <a:lnTo>
                  <a:pt x="2808865" y="3299112"/>
                </a:lnTo>
                <a:cubicBezTo>
                  <a:pt x="2860660" y="3255244"/>
                  <a:pt x="2927822" y="3229604"/>
                  <a:pt x="3000972" y="3229604"/>
                </a:cubicBezTo>
                <a:cubicBezTo>
                  <a:pt x="3062536" y="3229604"/>
                  <a:pt x="3119856" y="3247765"/>
                  <a:pt x="3167617" y="3279410"/>
                </a:cubicBezTo>
                <a:lnTo>
                  <a:pt x="3587562" y="2859467"/>
                </a:lnTo>
                <a:cubicBezTo>
                  <a:pt x="3545449" y="2800746"/>
                  <a:pt x="3525068" y="2726637"/>
                  <a:pt x="3534396" y="2649265"/>
                </a:cubicBezTo>
                <a:cubicBezTo>
                  <a:pt x="3541975" y="2586391"/>
                  <a:pt x="3568098" y="2530271"/>
                  <a:pt x="3606651" y="2485745"/>
                </a:cubicBezTo>
                <a:close/>
                <a:moveTo>
                  <a:pt x="4021059" y="2645448"/>
                </a:moveTo>
                <a:lnTo>
                  <a:pt x="2951795" y="3714712"/>
                </a:lnTo>
                <a:lnTo>
                  <a:pt x="2509320" y="3272237"/>
                </a:lnTo>
                <a:cubicBezTo>
                  <a:pt x="2467852" y="3459824"/>
                  <a:pt x="2300387" y="3599829"/>
                  <a:pt x="2100223" y="3599828"/>
                </a:cubicBezTo>
                <a:lnTo>
                  <a:pt x="1854311" y="3599828"/>
                </a:lnTo>
                <a:lnTo>
                  <a:pt x="1854311" y="2814686"/>
                </a:lnTo>
                <a:cubicBezTo>
                  <a:pt x="1854311" y="2634262"/>
                  <a:pt x="1708049" y="2488000"/>
                  <a:pt x="1527625" y="2488000"/>
                </a:cubicBezTo>
                <a:lnTo>
                  <a:pt x="1028869" y="2488000"/>
                </a:lnTo>
                <a:cubicBezTo>
                  <a:pt x="848445" y="2488000"/>
                  <a:pt x="702182" y="2634263"/>
                  <a:pt x="702182" y="2814687"/>
                </a:cubicBezTo>
                <a:lnTo>
                  <a:pt x="702182" y="3599827"/>
                </a:lnTo>
                <a:lnTo>
                  <a:pt x="420055" y="3599828"/>
                </a:lnTo>
                <a:cubicBezTo>
                  <a:pt x="188065" y="3599829"/>
                  <a:pt x="-1" y="3411763"/>
                  <a:pt x="0" y="3179773"/>
                </a:cubicBezTo>
                <a:lnTo>
                  <a:pt x="0" y="0"/>
                </a:lnTo>
                <a:lnTo>
                  <a:pt x="2520277" y="0"/>
                </a:lnTo>
                <a:lnTo>
                  <a:pt x="2520278" y="1"/>
                </a:lnTo>
                <a:lnTo>
                  <a:pt x="2669855" y="1"/>
                </a:lnTo>
                <a:cubicBezTo>
                  <a:pt x="2828680" y="1"/>
                  <a:pt x="2957434" y="128755"/>
                  <a:pt x="2957434" y="287580"/>
                </a:cubicBezTo>
                <a:lnTo>
                  <a:pt x="2957433" y="1512336"/>
                </a:lnTo>
                <a:cubicBezTo>
                  <a:pt x="2957434" y="1533672"/>
                  <a:pt x="2955111" y="1554464"/>
                  <a:pt x="2949906" y="15742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1" dirty="0" smtClean="0">
                <a:solidFill>
                  <a:schemeClr val="tx1"/>
                </a:solidFill>
              </a:rPr>
              <a:t>6</a:t>
            </a:r>
            <a:endParaRPr lang="ko-KR" altLang="en-US" sz="2701" dirty="0">
              <a:solidFill>
                <a:schemeClr val="tx1"/>
              </a:solidFill>
            </a:endParaRPr>
          </a:p>
        </p:txBody>
      </p:sp>
      <p:sp>
        <p:nvSpPr>
          <p:cNvPr id="35" name="Isosceles Triangle 22">
            <a:extLst>
              <a:ext uri="{FF2B5EF4-FFF2-40B4-BE49-F238E27FC236}">
                <a16:creationId xmlns:a16="http://schemas.microsoft.com/office/drawing/2014/main" xmlns="" id="{9D836549-ED18-482D-A228-A2D41A399B18}"/>
              </a:ext>
            </a:extLst>
          </p:cNvPr>
          <p:cNvSpPr>
            <a:spLocks noChangeAspect="1"/>
          </p:cNvSpPr>
          <p:nvPr/>
        </p:nvSpPr>
        <p:spPr>
          <a:xfrm rot="19800000">
            <a:off x="4414043" y="5211752"/>
            <a:ext cx="464930" cy="464853"/>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1" dirty="0">
                <a:solidFill>
                  <a:schemeClr val="tx1"/>
                </a:solidFill>
              </a:rPr>
              <a:t>1</a:t>
            </a:r>
            <a:endParaRPr lang="ko-KR" altLang="en-US" sz="2701" dirty="0">
              <a:solidFill>
                <a:schemeClr val="tx1"/>
              </a:solidFill>
            </a:endParaRPr>
          </a:p>
        </p:txBody>
      </p:sp>
      <p:sp>
        <p:nvSpPr>
          <p:cNvPr id="58" name="Rectangle 1">
            <a:extLst>
              <a:ext uri="{FF2B5EF4-FFF2-40B4-BE49-F238E27FC236}">
                <a16:creationId xmlns:a16="http://schemas.microsoft.com/office/drawing/2014/main" xmlns="" id="{C76DA404-E3C7-46C4-8EE5-362670B472BA}"/>
              </a:ext>
            </a:extLst>
          </p:cNvPr>
          <p:cNvSpPr>
            <a:spLocks noChangeAspect="1"/>
          </p:cNvSpPr>
          <p:nvPr/>
        </p:nvSpPr>
        <p:spPr>
          <a:xfrm>
            <a:off x="7594386" y="3821036"/>
            <a:ext cx="390314" cy="389565"/>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1" dirty="0" smtClean="0">
                <a:solidFill>
                  <a:schemeClr val="tx1">
                    <a:lumMod val="75000"/>
                    <a:lumOff val="25000"/>
                  </a:schemeClr>
                </a:solidFill>
              </a:rPr>
              <a:t>5</a:t>
            </a:r>
            <a:endParaRPr lang="ko-KR" altLang="en-US" sz="2701" dirty="0">
              <a:solidFill>
                <a:schemeClr val="tx1">
                  <a:lumMod val="75000"/>
                  <a:lumOff val="25000"/>
                </a:schemeClr>
              </a:solidFill>
            </a:endParaRPr>
          </a:p>
        </p:txBody>
      </p:sp>
      <p:sp>
        <p:nvSpPr>
          <p:cNvPr id="59" name="Rounded Rectangle 24">
            <a:extLst>
              <a:ext uri="{FF2B5EF4-FFF2-40B4-BE49-F238E27FC236}">
                <a16:creationId xmlns:a16="http://schemas.microsoft.com/office/drawing/2014/main" xmlns="" id="{D29B39C4-0F1C-44B8-9AD0-436B3398C450}"/>
              </a:ext>
            </a:extLst>
          </p:cNvPr>
          <p:cNvSpPr>
            <a:spLocks noChangeAspect="1"/>
          </p:cNvSpPr>
          <p:nvPr/>
        </p:nvSpPr>
        <p:spPr>
          <a:xfrm>
            <a:off x="4328974" y="3843674"/>
            <a:ext cx="380829" cy="294664"/>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1" dirty="0" smtClean="0">
                <a:solidFill>
                  <a:schemeClr val="tx1">
                    <a:lumMod val="75000"/>
                    <a:lumOff val="25000"/>
                  </a:schemeClr>
                </a:solidFill>
              </a:rPr>
              <a:t>2</a:t>
            </a:r>
            <a:endParaRPr lang="ko-KR" altLang="en-US" sz="2701" dirty="0">
              <a:solidFill>
                <a:schemeClr val="tx1">
                  <a:lumMod val="75000"/>
                  <a:lumOff val="25000"/>
                </a:schemeClr>
              </a:solidFill>
            </a:endParaRPr>
          </a:p>
        </p:txBody>
      </p:sp>
      <p:sp>
        <p:nvSpPr>
          <p:cNvPr id="60" name="Freeform 100">
            <a:extLst>
              <a:ext uri="{FF2B5EF4-FFF2-40B4-BE49-F238E27FC236}">
                <a16:creationId xmlns:a16="http://schemas.microsoft.com/office/drawing/2014/main" xmlns="" id="{09F526A6-7C2F-4D22-94E5-77B2B8F7D5AF}"/>
              </a:ext>
            </a:extLst>
          </p:cNvPr>
          <p:cNvSpPr>
            <a:spLocks noChangeAspect="1"/>
          </p:cNvSpPr>
          <p:nvPr/>
        </p:nvSpPr>
        <p:spPr>
          <a:xfrm rot="8580000">
            <a:off x="5162579" y="2737606"/>
            <a:ext cx="352651" cy="351712"/>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1" dirty="0" smtClean="0">
                <a:solidFill>
                  <a:schemeClr val="tx1">
                    <a:lumMod val="75000"/>
                    <a:lumOff val="25000"/>
                  </a:schemeClr>
                </a:solidFill>
              </a:rPr>
              <a:t>3</a:t>
            </a:r>
            <a:endParaRPr lang="ko-KR" altLang="en-US" sz="2701" dirty="0">
              <a:solidFill>
                <a:schemeClr val="tx1">
                  <a:lumMod val="75000"/>
                  <a:lumOff val="25000"/>
                </a:schemeClr>
              </a:solidFill>
            </a:endParaRPr>
          </a:p>
        </p:txBody>
      </p:sp>
      <p:sp>
        <p:nvSpPr>
          <p:cNvPr id="62" name="TextBox 61">
            <a:extLst>
              <a:ext uri="{FF2B5EF4-FFF2-40B4-BE49-F238E27FC236}">
                <a16:creationId xmlns:a16="http://schemas.microsoft.com/office/drawing/2014/main" xmlns="" id="{54AC1236-97FE-4329-83DE-5C9E1102BBF9}"/>
              </a:ext>
            </a:extLst>
          </p:cNvPr>
          <p:cNvSpPr txBox="1"/>
          <p:nvPr/>
        </p:nvSpPr>
        <p:spPr>
          <a:xfrm>
            <a:off x="8642628" y="3717650"/>
            <a:ext cx="3323400" cy="461665"/>
          </a:xfrm>
          <a:prstGeom prst="rect">
            <a:avLst/>
          </a:prstGeom>
          <a:noFill/>
        </p:spPr>
        <p:txBody>
          <a:bodyPr wrap="square" rtlCol="0">
            <a:spAutoFit/>
          </a:bodyPr>
          <a:lstStyle/>
          <a:p>
            <a:pPr marL="109728" algn="just">
              <a:defRPr/>
            </a:pPr>
            <a:r>
              <a:rPr lang="en-US" sz="1200" dirty="0"/>
              <a:t>The consent letter of the financial institution mentioning the loan component.</a:t>
            </a:r>
          </a:p>
        </p:txBody>
      </p:sp>
      <p:sp>
        <p:nvSpPr>
          <p:cNvPr id="65" name="TextBox 64">
            <a:extLst>
              <a:ext uri="{FF2B5EF4-FFF2-40B4-BE49-F238E27FC236}">
                <a16:creationId xmlns:a16="http://schemas.microsoft.com/office/drawing/2014/main" xmlns="" id="{7CA59C03-7430-48D4-9831-57E592AC4E84}"/>
              </a:ext>
            </a:extLst>
          </p:cNvPr>
          <p:cNvSpPr txBox="1"/>
          <p:nvPr/>
        </p:nvSpPr>
        <p:spPr>
          <a:xfrm>
            <a:off x="8334811" y="5438533"/>
            <a:ext cx="3631217" cy="646331"/>
          </a:xfrm>
          <a:prstGeom prst="rect">
            <a:avLst/>
          </a:prstGeom>
          <a:noFill/>
        </p:spPr>
        <p:txBody>
          <a:bodyPr wrap="square" rtlCol="0">
            <a:spAutoFit/>
          </a:bodyPr>
          <a:lstStyle/>
          <a:p>
            <a:pPr algn="just"/>
            <a:r>
              <a:rPr lang="en-US" sz="1200" dirty="0"/>
              <a:t>Self Attested Copy of ID Proof. If the authority so pleases, the lease plot shall be subject to spot </a:t>
            </a:r>
            <a:r>
              <a:rPr lang="en-US" sz="1200" dirty="0" smtClean="0"/>
              <a:t>verification </a:t>
            </a:r>
            <a:r>
              <a:rPr lang="en-US" sz="1200" dirty="0"/>
              <a:t>by the R.I of G.A. Department.</a:t>
            </a:r>
            <a:endParaRPr lang="en-US" altLang="ko-KR" sz="1200" dirty="0">
              <a:solidFill>
                <a:schemeClr val="tx1">
                  <a:lumMod val="75000"/>
                  <a:lumOff val="25000"/>
                </a:schemeClr>
              </a:solidFill>
              <a:latin typeface="Arial" pitchFamily="34" charset="0"/>
              <a:cs typeface="Arial" pitchFamily="34" charset="0"/>
            </a:endParaRPr>
          </a:p>
        </p:txBody>
      </p:sp>
      <p:sp>
        <p:nvSpPr>
          <p:cNvPr id="69" name="TextBox 68">
            <a:extLst>
              <a:ext uri="{FF2B5EF4-FFF2-40B4-BE49-F238E27FC236}">
                <a16:creationId xmlns:a16="http://schemas.microsoft.com/office/drawing/2014/main" xmlns="" id="{2324FC2B-37C9-4652-8751-0458C0A4D6EE}"/>
              </a:ext>
            </a:extLst>
          </p:cNvPr>
          <p:cNvSpPr txBox="1"/>
          <p:nvPr/>
        </p:nvSpPr>
        <p:spPr>
          <a:xfrm>
            <a:off x="7752748" y="1752773"/>
            <a:ext cx="3976797" cy="738664"/>
          </a:xfrm>
          <a:prstGeom prst="rect">
            <a:avLst/>
          </a:prstGeom>
          <a:noFill/>
        </p:spPr>
        <p:txBody>
          <a:bodyPr wrap="square" rtlCol="0">
            <a:spAutoFit/>
          </a:bodyPr>
          <a:lstStyle/>
          <a:p>
            <a:pPr marL="109728" algn="just">
              <a:defRPr/>
            </a:pPr>
            <a:r>
              <a:rPr lang="en-US" sz="1400" dirty="0"/>
              <a:t>Self Attested Copy of up to date holding tax receipt. Self Attested Copy of original lease deed.</a:t>
            </a:r>
          </a:p>
        </p:txBody>
      </p:sp>
      <p:sp>
        <p:nvSpPr>
          <p:cNvPr id="72" name="TextBox 71">
            <a:extLst>
              <a:ext uri="{FF2B5EF4-FFF2-40B4-BE49-F238E27FC236}">
                <a16:creationId xmlns:a16="http://schemas.microsoft.com/office/drawing/2014/main" xmlns="" id="{48CAB69B-975E-45D6-87D8-4A5ED35F663F}"/>
              </a:ext>
            </a:extLst>
          </p:cNvPr>
          <p:cNvSpPr txBox="1"/>
          <p:nvPr/>
        </p:nvSpPr>
        <p:spPr>
          <a:xfrm>
            <a:off x="220717" y="5006250"/>
            <a:ext cx="3782854" cy="1169551"/>
          </a:xfrm>
          <a:prstGeom prst="rect">
            <a:avLst/>
          </a:prstGeom>
          <a:noFill/>
        </p:spPr>
        <p:txBody>
          <a:bodyPr wrap="square" rtlCol="0">
            <a:spAutoFit/>
          </a:bodyPr>
          <a:lstStyle/>
          <a:p>
            <a:pPr marL="109728" algn="just">
              <a:defRPr/>
            </a:pPr>
            <a:r>
              <a:rPr lang="en-US" sz="1400" dirty="0"/>
              <a:t>The lessee shall take out the printouts of the NOC application form from www.gaodisha.gov.in/www.gaestate.in after filling up the same with details of lease hold plots and lessee duly signed by applicant(s).</a:t>
            </a:r>
          </a:p>
        </p:txBody>
      </p:sp>
      <p:sp>
        <p:nvSpPr>
          <p:cNvPr id="75" name="TextBox 74">
            <a:extLst>
              <a:ext uri="{FF2B5EF4-FFF2-40B4-BE49-F238E27FC236}">
                <a16:creationId xmlns:a16="http://schemas.microsoft.com/office/drawing/2014/main" xmlns="" id="{51653575-2131-4E5F-91FA-6E16DD0E8771}"/>
              </a:ext>
            </a:extLst>
          </p:cNvPr>
          <p:cNvSpPr txBox="1"/>
          <p:nvPr/>
        </p:nvSpPr>
        <p:spPr>
          <a:xfrm>
            <a:off x="220717" y="3083065"/>
            <a:ext cx="3293604" cy="1600438"/>
          </a:xfrm>
          <a:prstGeom prst="rect">
            <a:avLst/>
          </a:prstGeom>
          <a:noFill/>
        </p:spPr>
        <p:txBody>
          <a:bodyPr wrap="square" rtlCol="0">
            <a:spAutoFit/>
          </a:bodyPr>
          <a:lstStyle/>
          <a:p>
            <a:pPr marL="109728" algn="just">
              <a:defRPr/>
            </a:pPr>
            <a:r>
              <a:rPr lang="en-US" sz="1400" dirty="0"/>
              <a:t>The Online Printed application duly signed by applicant(s). Self Attested Copy of approved building plan by the Competent Authority. Self Attested Copy of project report &amp; re-payment Schedule in case of Commercial leases.</a:t>
            </a:r>
          </a:p>
        </p:txBody>
      </p:sp>
      <p:sp>
        <p:nvSpPr>
          <p:cNvPr id="77" name="TextBox 76">
            <a:extLst>
              <a:ext uri="{FF2B5EF4-FFF2-40B4-BE49-F238E27FC236}">
                <a16:creationId xmlns:a16="http://schemas.microsoft.com/office/drawing/2014/main" xmlns="" id="{417FF0B4-3DB2-4413-A2DF-CE27D53722A4}"/>
              </a:ext>
            </a:extLst>
          </p:cNvPr>
          <p:cNvSpPr txBox="1"/>
          <p:nvPr/>
        </p:nvSpPr>
        <p:spPr>
          <a:xfrm>
            <a:off x="866879" y="1752773"/>
            <a:ext cx="3842924" cy="1015663"/>
          </a:xfrm>
          <a:prstGeom prst="rect">
            <a:avLst/>
          </a:prstGeom>
          <a:noFill/>
        </p:spPr>
        <p:txBody>
          <a:bodyPr wrap="square" rtlCol="0">
            <a:spAutoFit/>
          </a:bodyPr>
          <a:lstStyle/>
          <a:p>
            <a:pPr algn="just"/>
            <a:r>
              <a:rPr lang="en-US" sz="1200" dirty="0"/>
              <a:t>Self Attested Copy of No Objection Certificate issued by the financial institution/Mortgager if </a:t>
            </a:r>
            <a:r>
              <a:rPr lang="en-US" sz="1200" dirty="0" err="1"/>
              <a:t>any.Self</a:t>
            </a:r>
            <a:r>
              <a:rPr lang="en-US" sz="1200" dirty="0"/>
              <a:t> Attested Copy of E.C (Encumbrance Certificate). Self Attested Copy of up to date rent receipt.</a:t>
            </a:r>
          </a:p>
          <a:p>
            <a:pPr algn="r"/>
            <a:r>
              <a:rPr lang="en-US" altLang="ko-KR" sz="1200" dirty="0" smtClean="0">
                <a:solidFill>
                  <a:schemeClr val="tx1">
                    <a:lumMod val="75000"/>
                    <a:lumOff val="25000"/>
                  </a:schemeClr>
                </a:solidFill>
                <a:latin typeface="Arial" pitchFamily="34" charset="0"/>
                <a:cs typeface="Arial" pitchFamily="34" charset="0"/>
              </a:rPr>
              <a:t>.</a:t>
            </a:r>
            <a:endParaRPr lang="en-US" altLang="ko-KR" sz="1200" dirty="0">
              <a:solidFill>
                <a:schemeClr val="tx1">
                  <a:lumMod val="75000"/>
                  <a:lumOff val="25000"/>
                </a:schemeClr>
              </a:solidFill>
              <a:latin typeface="Arial" pitchFamily="34" charset="0"/>
              <a:cs typeface="Arial" pitchFamily="34" charset="0"/>
            </a:endParaRPr>
          </a:p>
        </p:txBody>
      </p:sp>
      <p:sp>
        <p:nvSpPr>
          <p:cNvPr id="39" name="Title 1"/>
          <p:cNvSpPr>
            <a:spLocks noGrp="1"/>
          </p:cNvSpPr>
          <p:nvPr>
            <p:ph type="title"/>
          </p:nvPr>
        </p:nvSpPr>
        <p:spPr>
          <a:xfrm>
            <a:off x="0" y="0"/>
            <a:ext cx="12192000" cy="725214"/>
          </a:xfrm>
          <a:solidFill>
            <a:srgbClr val="002060"/>
          </a:solidFill>
        </p:spPr>
        <p:txBody>
          <a:bodyPr>
            <a:noAutofit/>
          </a:bodyPr>
          <a:lstStyle/>
          <a:p>
            <a:pPr algn="ctr"/>
            <a:r>
              <a:rPr lang="en-US" sz="2000" b="1" dirty="0">
                <a:solidFill>
                  <a:schemeClr val="bg1"/>
                </a:solidFill>
                <a:latin typeface="Verdana" pitchFamily="34" charset="0"/>
                <a:ea typeface="Verdana" pitchFamily="34" charset="0"/>
                <a:cs typeface="Verdana" pitchFamily="34" charset="0"/>
              </a:rPr>
              <a:t> </a:t>
            </a:r>
            <a:r>
              <a:rPr lang="en-US" sz="2000" b="1" dirty="0" smtClean="0">
                <a:solidFill>
                  <a:schemeClr val="bg1"/>
                </a:solidFill>
                <a:latin typeface="Verdana" pitchFamily="34" charset="0"/>
                <a:ea typeface="Verdana" pitchFamily="34" charset="0"/>
                <a:cs typeface="Verdana" pitchFamily="34" charset="0"/>
              </a:rPr>
              <a:t>PROCEDURE FOR SUBMISSION OF</a:t>
            </a:r>
            <a:r>
              <a:rPr lang="en-US" sz="2000" dirty="0"/>
              <a:t> </a:t>
            </a:r>
            <a:r>
              <a:rPr lang="en-US" sz="2000" b="1" dirty="0" smtClean="0">
                <a:solidFill>
                  <a:schemeClr val="bg1"/>
                </a:solidFill>
              </a:rPr>
              <a:t> APPLICATION FOR MORTGAGE PERMISSION ( NOC)</a:t>
            </a:r>
            <a:endParaRPr lang="en-US" sz="2000" b="1"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72052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
            </a:r>
            <a:br>
              <a:rPr lang="en-US" sz="3200" b="1" dirty="0" smtClean="0">
                <a:solidFill>
                  <a:schemeClr val="bg1"/>
                </a:solidFill>
                <a:latin typeface="Verdana" pitchFamily="34" charset="0"/>
                <a:ea typeface="Verdana" pitchFamily="34" charset="0"/>
                <a:cs typeface="Verdana" pitchFamily="34" charset="0"/>
              </a:rPr>
            </a:br>
            <a:r>
              <a:rPr lang="en-US" sz="3200" b="1" dirty="0" smtClean="0">
                <a:solidFill>
                  <a:schemeClr val="bg1"/>
                </a:solidFill>
                <a:latin typeface="Verdana" pitchFamily="34" charset="0"/>
                <a:ea typeface="Verdana" pitchFamily="34" charset="0"/>
                <a:cs typeface="Verdana" pitchFamily="34" charset="0"/>
              </a:rPr>
              <a:t> NOC APPLICATION FORM</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705708" y="1186962"/>
            <a:ext cx="9064869" cy="5671038"/>
          </a:xfrm>
          <a:noFill/>
          <a:ln>
            <a:solidFill>
              <a:schemeClr val="accent1"/>
            </a:solidFill>
            <a:miter lim="800000"/>
            <a:headEnd/>
            <a:tailEnd/>
          </a:ln>
        </p:spPr>
      </p:pic>
    </p:spTree>
    <p:extLst>
      <p:ext uri="{BB962C8B-B14F-4D97-AF65-F5344CB8AC3E}">
        <p14:creationId xmlns:p14="http://schemas.microsoft.com/office/powerpoint/2010/main" xmlns="" val="2632106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4"/>
          <p:cNvSpPr txBox="1">
            <a:spLocks noGrp="1" noChangeArrowheads="1"/>
          </p:cNvSpPr>
          <p:nvPr/>
        </p:nvSpPr>
        <p:spPr bwMode="auto">
          <a:xfrm>
            <a:off x="10146325" y="6567488"/>
            <a:ext cx="2000739"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7355" tIns="33677" rIns="67355" bIns="33677"/>
          <a:lstStyle>
            <a:lvl1pPr>
              <a:defRPr sz="2800">
                <a:solidFill>
                  <a:srgbClr val="000000"/>
                </a:solidFill>
                <a:latin typeface="Times New Roman" pitchFamily="18" charset="0"/>
                <a:ea typeface="ヒラギノ明朝 ProN W3"/>
                <a:cs typeface="ヒラギノ明朝 ProN W3"/>
                <a:sym typeface="Palatino" pitchFamily="18" charset="0"/>
              </a:defRPr>
            </a:lvl1pPr>
            <a:lvl2pPr marL="742950" indent="-285750">
              <a:defRPr sz="2800">
                <a:solidFill>
                  <a:srgbClr val="000000"/>
                </a:solidFill>
                <a:latin typeface="Times New Roman" pitchFamily="18" charset="0"/>
                <a:ea typeface="ヒラギノ明朝 ProN W3"/>
                <a:cs typeface="ヒラギノ明朝 ProN W3"/>
                <a:sym typeface="Palatino" pitchFamily="18" charset="0"/>
              </a:defRPr>
            </a:lvl2pPr>
            <a:lvl3pPr marL="1143000" indent="-228600">
              <a:defRPr sz="2800">
                <a:solidFill>
                  <a:srgbClr val="000000"/>
                </a:solidFill>
                <a:latin typeface="Times New Roman" pitchFamily="18" charset="0"/>
                <a:ea typeface="ヒラギノ明朝 ProN W3"/>
                <a:cs typeface="ヒラギノ明朝 ProN W3"/>
                <a:sym typeface="Palatino" pitchFamily="18" charset="0"/>
              </a:defRPr>
            </a:lvl3pPr>
            <a:lvl4pPr indent="-228600">
              <a:defRPr sz="2800">
                <a:solidFill>
                  <a:srgbClr val="000000"/>
                </a:solidFill>
                <a:latin typeface="Times New Roman" pitchFamily="18" charset="0"/>
                <a:ea typeface="ヒラギノ明朝 ProN W3"/>
                <a:cs typeface="ヒラギノ明朝 ProN W3"/>
                <a:sym typeface="Palatino" pitchFamily="18" charset="0"/>
              </a:defRPr>
            </a:lvl4pPr>
            <a:lvl5pPr marL="2057400" indent="-228600">
              <a:defRPr sz="2800">
                <a:solidFill>
                  <a:srgbClr val="000000"/>
                </a:solidFill>
                <a:latin typeface="Times New Roman" pitchFamily="18" charset="0"/>
                <a:ea typeface="ヒラギノ明朝 ProN W3"/>
                <a:cs typeface="ヒラギノ明朝 ProN W3"/>
                <a:sym typeface="Palatino" pitchFamily="18" charset="0"/>
              </a:defRPr>
            </a:lvl5pPr>
            <a:lvl6pPr marL="2514600" indent="-228600" defTabSz="673100">
              <a:spcBef>
                <a:spcPts val="1763"/>
              </a:spcBef>
              <a:buFont typeface="Palatino" pitchFamily="18" charset="0"/>
              <a:defRPr sz="2800">
                <a:solidFill>
                  <a:srgbClr val="000000"/>
                </a:solidFill>
                <a:latin typeface="Times New Roman" pitchFamily="18" charset="0"/>
                <a:ea typeface="ヒラギノ明朝 ProN W3"/>
                <a:cs typeface="ヒラギノ明朝 ProN W3"/>
                <a:sym typeface="Palatino" pitchFamily="18" charset="0"/>
              </a:defRPr>
            </a:lvl6pPr>
            <a:lvl7pPr marL="2971800" indent="-228600" defTabSz="673100">
              <a:spcBef>
                <a:spcPts val="1763"/>
              </a:spcBef>
              <a:buFont typeface="Palatino" pitchFamily="18" charset="0"/>
              <a:defRPr sz="2800">
                <a:solidFill>
                  <a:srgbClr val="000000"/>
                </a:solidFill>
                <a:latin typeface="Times New Roman" pitchFamily="18" charset="0"/>
                <a:ea typeface="ヒラギノ明朝 ProN W3"/>
                <a:cs typeface="ヒラギノ明朝 ProN W3"/>
                <a:sym typeface="Palatino" pitchFamily="18" charset="0"/>
              </a:defRPr>
            </a:lvl7pPr>
            <a:lvl8pPr marL="3429000" indent="-228600" defTabSz="673100">
              <a:spcBef>
                <a:spcPts val="1763"/>
              </a:spcBef>
              <a:buFont typeface="Palatino" pitchFamily="18" charset="0"/>
              <a:defRPr sz="2800">
                <a:solidFill>
                  <a:srgbClr val="000000"/>
                </a:solidFill>
                <a:latin typeface="Times New Roman" pitchFamily="18" charset="0"/>
                <a:ea typeface="ヒラギノ明朝 ProN W3"/>
                <a:cs typeface="ヒラギノ明朝 ProN W3"/>
                <a:sym typeface="Palatino" pitchFamily="18" charset="0"/>
              </a:defRPr>
            </a:lvl8pPr>
            <a:lvl9pPr marL="3886200" indent="-228600" defTabSz="673100">
              <a:spcBef>
                <a:spcPts val="1763"/>
              </a:spcBef>
              <a:buFont typeface="Palatino" pitchFamily="18" charset="0"/>
              <a:defRPr sz="2800">
                <a:solidFill>
                  <a:srgbClr val="000000"/>
                </a:solidFill>
                <a:latin typeface="Times New Roman" pitchFamily="18" charset="0"/>
                <a:ea typeface="ヒラギノ明朝 ProN W3"/>
                <a:cs typeface="ヒラギノ明朝 ProN W3"/>
                <a:sym typeface="Palatino" pitchFamily="18" charset="0"/>
              </a:defRPr>
            </a:lvl9pPr>
          </a:lstStyle>
          <a:p>
            <a:pPr algn="r" defTabSz="673100"/>
            <a:fld id="{DADD0AA3-4FD7-46FE-943B-B21F901C4D34}" type="slidenum">
              <a:rPr lang="en-US" altLang="en-US" sz="900">
                <a:solidFill>
                  <a:srgbClr val="FF0000"/>
                </a:solidFill>
                <a:latin typeface="Arial" pitchFamily="34" charset="0"/>
                <a:ea typeface="ヒラギノ角ゴ ProN W3"/>
                <a:cs typeface="Arial" pitchFamily="34" charset="0"/>
                <a:sym typeface="Futura"/>
              </a:rPr>
              <a:pPr algn="r" defTabSz="673100"/>
              <a:t>28</a:t>
            </a:fld>
            <a:endParaRPr lang="en-US" altLang="en-US" sz="900">
              <a:solidFill>
                <a:srgbClr val="FF0000"/>
              </a:solidFill>
              <a:latin typeface="Arial" pitchFamily="34" charset="0"/>
              <a:ea typeface="ヒラギノ角ゴ ProN W3"/>
              <a:cs typeface="Arial" pitchFamily="34" charset="0"/>
              <a:sym typeface="Futura"/>
            </a:endParaRPr>
          </a:p>
        </p:txBody>
      </p:sp>
      <p:sp>
        <p:nvSpPr>
          <p:cNvPr id="3" name="Content Placeholder 2"/>
          <p:cNvSpPr>
            <a:spLocks noGrp="1"/>
          </p:cNvSpPr>
          <p:nvPr>
            <p:ph idx="4294967295"/>
          </p:nvPr>
        </p:nvSpPr>
        <p:spPr>
          <a:xfrm>
            <a:off x="130924" y="1293962"/>
            <a:ext cx="11902831" cy="5448152"/>
          </a:xfrm>
          <a:prstGeom prst="rect">
            <a:avLst/>
          </a:prstGeom>
        </p:spPr>
        <p:txBody>
          <a:bodyPr lIns="91440" tIns="45720" rIns="91440" bIns="45720" anchor="t">
            <a:noAutofit/>
          </a:bodyPr>
          <a:lstStyle/>
          <a:p>
            <a:pPr algn="ctr">
              <a:lnSpc>
                <a:spcPct val="150000"/>
              </a:lnSpc>
              <a:spcBef>
                <a:spcPts val="1800"/>
              </a:spcBef>
              <a:spcAft>
                <a:spcPts val="1800"/>
              </a:spcAft>
              <a:buClr>
                <a:schemeClr val="bg2"/>
              </a:buClr>
              <a:defRPr/>
            </a:pPr>
            <a:endParaRPr lang="en-US" altLang="en-US" sz="4400" b="1" dirty="0">
              <a:solidFill>
                <a:srgbClr val="000099"/>
              </a:solidFill>
            </a:endParaRPr>
          </a:p>
          <a:p>
            <a:pPr marL="0" indent="0" algn="ctr">
              <a:lnSpc>
                <a:spcPct val="150000"/>
              </a:lnSpc>
              <a:spcBef>
                <a:spcPts val="1800"/>
              </a:spcBef>
              <a:spcAft>
                <a:spcPts val="1800"/>
              </a:spcAft>
              <a:buClr>
                <a:schemeClr val="bg2"/>
              </a:buClr>
              <a:buNone/>
              <a:defRPr/>
            </a:pPr>
            <a:r>
              <a:rPr lang="en-US" altLang="en-US" sz="4400" b="1" dirty="0">
                <a:solidFill>
                  <a:srgbClr val="000099"/>
                </a:solidFill>
              </a:rPr>
              <a:t>Thank You! </a:t>
            </a:r>
          </a:p>
        </p:txBody>
      </p:sp>
    </p:spTree>
    <p:extLst>
      <p:ext uri="{BB962C8B-B14F-4D97-AF65-F5344CB8AC3E}">
        <p14:creationId xmlns:p14="http://schemas.microsoft.com/office/powerpoint/2010/main" xmlns="" val="677445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4"/>
          <p:cNvSpPr txBox="1">
            <a:spLocks noGrp="1"/>
          </p:cNvSpPr>
          <p:nvPr>
            <p:ph type="title"/>
          </p:nvPr>
        </p:nvSpPr>
        <p:spPr>
          <a:xfrm>
            <a:off x="0" y="0"/>
            <a:ext cx="12192000" cy="751668"/>
          </a:xfrm>
          <a:prstGeom prst="rect">
            <a:avLst/>
          </a:prstGeom>
          <a:solidFill>
            <a:srgbClr val="002060"/>
          </a:solidFill>
          <a:ln>
            <a:noFill/>
          </a:ln>
        </p:spPr>
        <p:txBody>
          <a:bodyPr spcFirstLastPara="1" wrap="square" lIns="91425" tIns="45700" rIns="91425" bIns="45700" anchor="ctr" anchorCtr="0">
            <a:noAutofit/>
          </a:bodyPr>
          <a:lstStyle/>
          <a:p>
            <a:pPr lvl="0" algn="ctr">
              <a:spcBef>
                <a:spcPts val="0"/>
              </a:spcBef>
              <a:buSzPts val="1400"/>
            </a:pPr>
            <a:r>
              <a:rPr lang="en-US" sz="3600" b="1" dirty="0" smtClean="0">
                <a:solidFill>
                  <a:schemeClr val="bg1"/>
                </a:solidFill>
              </a:rPr>
              <a:t>KEY FEATURES</a:t>
            </a:r>
            <a:endParaRPr sz="3600" b="1" dirty="0">
              <a:solidFill>
                <a:schemeClr val="bg1"/>
              </a:solidFill>
              <a:ea typeface="Arial"/>
              <a:cs typeface="Arial"/>
              <a:sym typeface="Arial"/>
            </a:endParaRPr>
          </a:p>
        </p:txBody>
      </p:sp>
      <p:graphicFrame>
        <p:nvGraphicFramePr>
          <p:cNvPr id="7" name="Diagram 6">
            <a:extLst>
              <a:ext uri="{FF2B5EF4-FFF2-40B4-BE49-F238E27FC236}">
                <a16:creationId xmlns:a16="http://schemas.microsoft.com/office/drawing/2014/main" xmlns="" id="{B72A5DF7-3390-463F-B55D-F0FF429F5983}"/>
              </a:ext>
            </a:extLst>
          </p:cNvPr>
          <p:cNvGraphicFramePr/>
          <p:nvPr>
            <p:extLst>
              <p:ext uri="{D42A27DB-BD31-4B8C-83A1-F6EECF244321}">
                <p14:modId xmlns:p14="http://schemas.microsoft.com/office/powerpoint/2010/main" xmlns="" val="1457350159"/>
              </p:ext>
            </p:extLst>
          </p:nvPr>
        </p:nvGraphicFramePr>
        <p:xfrm>
          <a:off x="294468" y="914400"/>
          <a:ext cx="11755292" cy="5770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08034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SERVICES UNDER IAMS</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6801862"/>
          </a:xfrm>
          <a:prstGeom prst="rect">
            <a:avLst/>
          </a:prstGeom>
        </p:spPr>
        <p:txBody>
          <a:bodyPr wrap="square">
            <a:spAutoFit/>
          </a:bodyPr>
          <a:lstStyle/>
          <a:p>
            <a:pPr algn="just"/>
            <a:r>
              <a:rPr lang="en-US" sz="2400" b="1" dirty="0"/>
              <a:t>Conversion</a:t>
            </a:r>
            <a:r>
              <a:rPr lang="en-US" sz="2400" dirty="0"/>
              <a:t> – </a:t>
            </a:r>
            <a:r>
              <a:rPr lang="en-US" sz="2400" dirty="0" smtClean="0"/>
              <a:t>Conversion of GA residential lease plots within </a:t>
            </a:r>
            <a:r>
              <a:rPr lang="en-US" sz="2400" dirty="0"/>
              <a:t>Bhubaneswar Municipal Corporation area from "</a:t>
            </a:r>
            <a:r>
              <a:rPr lang="en-US" sz="2400" dirty="0" smtClean="0"/>
              <a:t>leasehold“ to </a:t>
            </a:r>
            <a:r>
              <a:rPr lang="en-US" sz="2400" dirty="0"/>
              <a:t>"</a:t>
            </a:r>
            <a:r>
              <a:rPr lang="en-US" sz="2400" dirty="0" smtClean="0"/>
              <a:t>freehold“. </a:t>
            </a:r>
            <a:r>
              <a:rPr lang="en-US" sz="2400" dirty="0" smtClean="0"/>
              <a:t>All payments </a:t>
            </a:r>
            <a:r>
              <a:rPr lang="en-US" sz="2400" dirty="0" smtClean="0"/>
              <a:t>like</a:t>
            </a:r>
            <a:r>
              <a:rPr lang="en-US" sz="2400" dirty="0" smtClean="0"/>
              <a:t>: application fees, conversion fees, Differential premium fees, consent fees </a:t>
            </a:r>
            <a:r>
              <a:rPr lang="en-US" sz="2400" dirty="0" smtClean="0"/>
              <a:t> </a:t>
            </a:r>
            <a:r>
              <a:rPr lang="en-US" sz="2400" dirty="0" smtClean="0"/>
              <a:t>collected </a:t>
            </a:r>
            <a:r>
              <a:rPr lang="en-US" sz="2400" dirty="0" smtClean="0"/>
              <a:t>through </a:t>
            </a:r>
            <a:r>
              <a:rPr lang="en-US" sz="2400" dirty="0" smtClean="0"/>
              <a:t>gaestate portal using ifms payment gateway and all communication between applicant and department are done </a:t>
            </a:r>
            <a:r>
              <a:rPr lang="en-US" sz="2400" dirty="0" smtClean="0"/>
              <a:t>through this </a:t>
            </a:r>
            <a:r>
              <a:rPr lang="en-US" sz="2400" dirty="0" smtClean="0"/>
              <a:t>portal.</a:t>
            </a:r>
          </a:p>
          <a:p>
            <a:pPr algn="just"/>
            <a:endParaRPr lang="en-US" sz="2400" dirty="0"/>
          </a:p>
          <a:p>
            <a:pPr algn="just"/>
            <a:r>
              <a:rPr lang="en-US" sz="2400" b="1" dirty="0"/>
              <a:t>Mutation</a:t>
            </a:r>
            <a:r>
              <a:rPr lang="en-US" sz="2400" dirty="0"/>
              <a:t> - In the event of demise of the lessee, the legal heirs /successors-in-interest can apply online for mutation of lease hold land through the gaestate.in portal of the Department. A copy of the order allowing mutation is communicated to the </a:t>
            </a:r>
            <a:r>
              <a:rPr lang="en-US" sz="2400" dirty="0" err="1" smtClean="0"/>
              <a:t>Tahasildar</a:t>
            </a:r>
            <a:r>
              <a:rPr lang="en-US" sz="2400" dirty="0" smtClean="0"/>
              <a:t> </a:t>
            </a:r>
            <a:r>
              <a:rPr lang="en-US" sz="2400" dirty="0"/>
              <a:t>to effect necessary changes in the Records of Rights</a:t>
            </a:r>
            <a:r>
              <a:rPr lang="en-US" sz="2400" dirty="0" smtClean="0"/>
              <a:t>.</a:t>
            </a:r>
          </a:p>
          <a:p>
            <a:pPr algn="just"/>
            <a:endParaRPr lang="en-US" sz="2400" dirty="0"/>
          </a:p>
          <a:p>
            <a:pPr algn="just"/>
            <a:r>
              <a:rPr lang="en-US" sz="2400" b="1" dirty="0"/>
              <a:t>NOC</a:t>
            </a:r>
            <a:r>
              <a:rPr lang="en-US" sz="2400" dirty="0"/>
              <a:t> – If any lessee wants to mortgage the lease plot then he/she has to take permission(NOC</a:t>
            </a:r>
            <a:r>
              <a:rPr lang="en-US" sz="2400" dirty="0" smtClean="0"/>
              <a:t>), </a:t>
            </a:r>
            <a:r>
              <a:rPr lang="en-US" sz="2400" dirty="0"/>
              <a:t>No Objection Certificate from GA </a:t>
            </a:r>
            <a:r>
              <a:rPr lang="en-US" sz="2400" dirty="0" smtClean="0"/>
              <a:t>Department through gaestate portal only. </a:t>
            </a: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30994354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xmlns="" id="{B86476EE-9FD2-4CEA-A6D9-0AD39ADF3D03}"/>
              </a:ext>
            </a:extLst>
          </p:cNvPr>
          <p:cNvSpPr txBox="1"/>
          <p:nvPr/>
        </p:nvSpPr>
        <p:spPr>
          <a:xfrm>
            <a:off x="0" y="6599760"/>
            <a:ext cx="12192000" cy="246221"/>
          </a:xfrm>
          <a:prstGeom prst="rect">
            <a:avLst/>
          </a:prstGeom>
          <a:noFill/>
        </p:spPr>
        <p:txBody>
          <a:bodyPr wrap="square" rtlCol="0">
            <a:spAutoFit/>
          </a:bodyPr>
          <a:lstStyle/>
          <a:p>
            <a:pPr algn="ctr"/>
            <a:endParaRPr lang="ko-KR" altLang="en-US" sz="1000" dirty="0">
              <a:solidFill>
                <a:schemeClr val="bg1"/>
              </a:solidFill>
            </a:endParaRPr>
          </a:p>
        </p:txBody>
      </p:sp>
      <p:grpSp>
        <p:nvGrpSpPr>
          <p:cNvPr id="82" name="Group 7">
            <a:extLst>
              <a:ext uri="{FF2B5EF4-FFF2-40B4-BE49-F238E27FC236}">
                <a16:creationId xmlns:a16="http://schemas.microsoft.com/office/drawing/2014/main" xmlns="" id="{9F50450D-0564-419E-8956-9AE7598510DE}"/>
              </a:ext>
            </a:extLst>
          </p:cNvPr>
          <p:cNvGrpSpPr/>
          <p:nvPr/>
        </p:nvGrpSpPr>
        <p:grpSpPr>
          <a:xfrm>
            <a:off x="4951316" y="2768392"/>
            <a:ext cx="2272389" cy="2272388"/>
            <a:chOff x="3427315" y="2569217"/>
            <a:chExt cx="2272389" cy="2272388"/>
          </a:xfrm>
        </p:grpSpPr>
        <p:sp>
          <p:nvSpPr>
            <p:cNvPr id="83" name="Oval 18">
              <a:extLst>
                <a:ext uri="{FF2B5EF4-FFF2-40B4-BE49-F238E27FC236}">
                  <a16:creationId xmlns:a16="http://schemas.microsoft.com/office/drawing/2014/main" xmlns="" id="{1696E7B9-8930-43C4-985E-031125B1415A}"/>
                </a:ext>
              </a:extLst>
            </p:cNvPr>
            <p:cNvSpPr/>
            <p:nvPr/>
          </p:nvSpPr>
          <p:spPr>
            <a:xfrm flipH="1">
              <a:off x="3849091" y="2990991"/>
              <a:ext cx="1428837" cy="1428839"/>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4" name="Oval 2">
              <a:extLst>
                <a:ext uri="{FF2B5EF4-FFF2-40B4-BE49-F238E27FC236}">
                  <a16:creationId xmlns:a16="http://schemas.microsoft.com/office/drawing/2014/main" xmlns="" id="{865211CB-60ED-4618-A90A-149108B33927}"/>
                </a:ext>
              </a:extLst>
            </p:cNvPr>
            <p:cNvSpPr/>
            <p:nvPr/>
          </p:nvSpPr>
          <p:spPr>
            <a:xfrm>
              <a:off x="3735417" y="2877318"/>
              <a:ext cx="1656184" cy="16561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Arc 20">
              <a:extLst>
                <a:ext uri="{FF2B5EF4-FFF2-40B4-BE49-F238E27FC236}">
                  <a16:creationId xmlns:a16="http://schemas.microsoft.com/office/drawing/2014/main" xmlns="" id="{4FDAB403-2964-452F-8D1C-308FC3843E31}"/>
                </a:ext>
              </a:extLst>
            </p:cNvPr>
            <p:cNvSpPr/>
            <p:nvPr/>
          </p:nvSpPr>
          <p:spPr>
            <a:xfrm rot="18900000">
              <a:off x="3584167" y="2726068"/>
              <a:ext cx="1958684" cy="1958684"/>
            </a:xfrm>
            <a:prstGeom prst="arc">
              <a:avLst>
                <a:gd name="adj1" fmla="val 16929681"/>
                <a:gd name="adj2" fmla="val 20832908"/>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6" name="Arc 21">
              <a:extLst>
                <a:ext uri="{FF2B5EF4-FFF2-40B4-BE49-F238E27FC236}">
                  <a16:creationId xmlns:a16="http://schemas.microsoft.com/office/drawing/2014/main" xmlns="" id="{0ACF1CA0-AB9A-4F31-A592-EEDDD2A81900}"/>
                </a:ext>
              </a:extLst>
            </p:cNvPr>
            <p:cNvSpPr/>
            <p:nvPr/>
          </p:nvSpPr>
          <p:spPr>
            <a:xfrm rot="11700000">
              <a:off x="3584167" y="2726068"/>
              <a:ext cx="1958684" cy="1958684"/>
            </a:xfrm>
            <a:prstGeom prst="arc">
              <a:avLst>
                <a:gd name="adj1" fmla="val 16929681"/>
                <a:gd name="adj2" fmla="val 20832908"/>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7" name="Arc 22">
              <a:extLst>
                <a:ext uri="{FF2B5EF4-FFF2-40B4-BE49-F238E27FC236}">
                  <a16:creationId xmlns:a16="http://schemas.microsoft.com/office/drawing/2014/main" xmlns="" id="{EDF0C47F-2F35-473E-B221-E5A593235EF8}"/>
                </a:ext>
              </a:extLst>
            </p:cNvPr>
            <p:cNvSpPr/>
            <p:nvPr/>
          </p:nvSpPr>
          <p:spPr>
            <a:xfrm rot="4500000">
              <a:off x="3584167" y="2726068"/>
              <a:ext cx="1958684" cy="1958684"/>
            </a:xfrm>
            <a:prstGeom prst="arc">
              <a:avLst>
                <a:gd name="adj1" fmla="val 16929681"/>
                <a:gd name="adj2" fmla="val 20832908"/>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8" name="Arc 23">
              <a:extLst>
                <a:ext uri="{FF2B5EF4-FFF2-40B4-BE49-F238E27FC236}">
                  <a16:creationId xmlns:a16="http://schemas.microsoft.com/office/drawing/2014/main" xmlns="" id="{99A8A1B4-87E6-48E1-80E5-F92034F6FBD4}"/>
                </a:ext>
              </a:extLst>
            </p:cNvPr>
            <p:cNvSpPr/>
            <p:nvPr/>
          </p:nvSpPr>
          <p:spPr>
            <a:xfrm rot="8100000">
              <a:off x="3427315" y="2569217"/>
              <a:ext cx="2272388" cy="2272388"/>
            </a:xfrm>
            <a:prstGeom prst="arc">
              <a:avLst>
                <a:gd name="adj1" fmla="val 16929681"/>
                <a:gd name="adj2" fmla="val 20832908"/>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9" name="Arc 24">
              <a:extLst>
                <a:ext uri="{FF2B5EF4-FFF2-40B4-BE49-F238E27FC236}">
                  <a16:creationId xmlns:a16="http://schemas.microsoft.com/office/drawing/2014/main" xmlns="" id="{C851E832-3A64-4559-B394-7ABC4EC5A054}"/>
                </a:ext>
              </a:extLst>
            </p:cNvPr>
            <p:cNvSpPr/>
            <p:nvPr/>
          </p:nvSpPr>
          <p:spPr>
            <a:xfrm rot="900000">
              <a:off x="3427316" y="2569217"/>
              <a:ext cx="2272388" cy="2272388"/>
            </a:xfrm>
            <a:prstGeom prst="arc">
              <a:avLst>
                <a:gd name="adj1" fmla="val 16929681"/>
                <a:gd name="adj2" fmla="val 20832908"/>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0" name="Arc 25">
              <a:extLst>
                <a:ext uri="{FF2B5EF4-FFF2-40B4-BE49-F238E27FC236}">
                  <a16:creationId xmlns:a16="http://schemas.microsoft.com/office/drawing/2014/main" xmlns="" id="{1268B1F2-241D-4A22-8BDF-1A1E7E3980BE}"/>
                </a:ext>
              </a:extLst>
            </p:cNvPr>
            <p:cNvSpPr/>
            <p:nvPr/>
          </p:nvSpPr>
          <p:spPr>
            <a:xfrm rot="15300000">
              <a:off x="3427317" y="2569216"/>
              <a:ext cx="2272386" cy="2272388"/>
            </a:xfrm>
            <a:prstGeom prst="arc">
              <a:avLst>
                <a:gd name="adj1" fmla="val 16929681"/>
                <a:gd name="adj2" fmla="val 20832908"/>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91" name="Group 11">
            <a:extLst>
              <a:ext uri="{FF2B5EF4-FFF2-40B4-BE49-F238E27FC236}">
                <a16:creationId xmlns:a16="http://schemas.microsoft.com/office/drawing/2014/main" xmlns="" id="{E988FBCF-94D5-490B-B8CF-CBCCF12956F9}"/>
              </a:ext>
            </a:extLst>
          </p:cNvPr>
          <p:cNvGrpSpPr/>
          <p:nvPr/>
        </p:nvGrpSpPr>
        <p:grpSpPr>
          <a:xfrm>
            <a:off x="5619070" y="1680429"/>
            <a:ext cx="936877" cy="1239930"/>
            <a:chOff x="4095069" y="1481254"/>
            <a:chExt cx="936877" cy="1239930"/>
          </a:xfrm>
        </p:grpSpPr>
        <p:cxnSp>
          <p:nvCxnSpPr>
            <p:cNvPr id="92" name="Straight Connector 55">
              <a:extLst>
                <a:ext uri="{FF2B5EF4-FFF2-40B4-BE49-F238E27FC236}">
                  <a16:creationId xmlns:a16="http://schemas.microsoft.com/office/drawing/2014/main" xmlns="" id="{CC3BCEB0-11FD-4631-8668-1E30B65B158E}"/>
                </a:ext>
              </a:extLst>
            </p:cNvPr>
            <p:cNvCxnSpPr/>
            <p:nvPr/>
          </p:nvCxnSpPr>
          <p:spPr>
            <a:xfrm flipV="1">
              <a:off x="4563508" y="2421377"/>
              <a:ext cx="1" cy="299807"/>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3" name="Oval 56">
              <a:extLst>
                <a:ext uri="{FF2B5EF4-FFF2-40B4-BE49-F238E27FC236}">
                  <a16:creationId xmlns:a16="http://schemas.microsoft.com/office/drawing/2014/main" xmlns="" id="{90F91295-A122-40F8-A566-CED6E1F374CC}"/>
                </a:ext>
              </a:extLst>
            </p:cNvPr>
            <p:cNvSpPr/>
            <p:nvPr/>
          </p:nvSpPr>
          <p:spPr>
            <a:xfrm flipH="1">
              <a:off x="4219037" y="1596729"/>
              <a:ext cx="705926" cy="705927"/>
            </a:xfrm>
            <a:prstGeom prst="ellipse">
              <a:avLst/>
            </a:prstGeom>
            <a:solidFill>
              <a:schemeClr val="accent1">
                <a:alpha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4" name="Arc 66">
              <a:extLst>
                <a:ext uri="{FF2B5EF4-FFF2-40B4-BE49-F238E27FC236}">
                  <a16:creationId xmlns:a16="http://schemas.microsoft.com/office/drawing/2014/main" xmlns="" id="{91B9CED0-ECB8-45E3-8041-E0F9D10B9017}"/>
                </a:ext>
              </a:extLst>
            </p:cNvPr>
            <p:cNvSpPr/>
            <p:nvPr/>
          </p:nvSpPr>
          <p:spPr>
            <a:xfrm rot="8222881">
              <a:off x="4095069" y="1481254"/>
              <a:ext cx="936877" cy="936877"/>
            </a:xfrm>
            <a:prstGeom prst="arc">
              <a:avLst>
                <a:gd name="adj1" fmla="val 15767060"/>
                <a:gd name="adj2" fmla="val 231555"/>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95" name="Group 12">
            <a:extLst>
              <a:ext uri="{FF2B5EF4-FFF2-40B4-BE49-F238E27FC236}">
                <a16:creationId xmlns:a16="http://schemas.microsoft.com/office/drawing/2014/main" xmlns="" id="{437CD6EF-E0C7-4D4F-9C72-1AE9FA5676B9}"/>
              </a:ext>
            </a:extLst>
          </p:cNvPr>
          <p:cNvGrpSpPr/>
          <p:nvPr/>
        </p:nvGrpSpPr>
        <p:grpSpPr>
          <a:xfrm>
            <a:off x="7086535" y="2575397"/>
            <a:ext cx="1244543" cy="936877"/>
            <a:chOff x="5562534" y="2376221"/>
            <a:chExt cx="1244543" cy="936877"/>
          </a:xfrm>
        </p:grpSpPr>
        <p:cxnSp>
          <p:nvCxnSpPr>
            <p:cNvPr id="96" name="Straight Connector 40">
              <a:extLst>
                <a:ext uri="{FF2B5EF4-FFF2-40B4-BE49-F238E27FC236}">
                  <a16:creationId xmlns:a16="http://schemas.microsoft.com/office/drawing/2014/main" xmlns="" id="{898BD949-A4FB-4CF7-869B-DA91F1D68F6A}"/>
                </a:ext>
              </a:extLst>
            </p:cNvPr>
            <p:cNvCxnSpPr/>
            <p:nvPr/>
          </p:nvCxnSpPr>
          <p:spPr>
            <a:xfrm flipV="1">
              <a:off x="5562534" y="3026229"/>
              <a:ext cx="337523" cy="125626"/>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7" name="Oval 68">
              <a:extLst>
                <a:ext uri="{FF2B5EF4-FFF2-40B4-BE49-F238E27FC236}">
                  <a16:creationId xmlns:a16="http://schemas.microsoft.com/office/drawing/2014/main" xmlns="" id="{589D3A87-AE00-4A80-89FD-96BDF5C9E15B}"/>
                </a:ext>
              </a:extLst>
            </p:cNvPr>
            <p:cNvSpPr/>
            <p:nvPr/>
          </p:nvSpPr>
          <p:spPr>
            <a:xfrm rot="3872604" flipH="1">
              <a:off x="5985675" y="2491696"/>
              <a:ext cx="705926" cy="705927"/>
            </a:xfrm>
            <a:prstGeom prst="ellipse">
              <a:avLst/>
            </a:prstGeom>
            <a:solidFill>
              <a:schemeClr val="accent2">
                <a:alpha val="8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8" name="Arc 69">
              <a:extLst>
                <a:ext uri="{FF2B5EF4-FFF2-40B4-BE49-F238E27FC236}">
                  <a16:creationId xmlns:a16="http://schemas.microsoft.com/office/drawing/2014/main" xmlns="" id="{2B0F4124-8217-4CBB-B312-1966E1E64453}"/>
                </a:ext>
              </a:extLst>
            </p:cNvPr>
            <p:cNvSpPr/>
            <p:nvPr/>
          </p:nvSpPr>
          <p:spPr>
            <a:xfrm rot="12095485">
              <a:off x="5870200" y="2376221"/>
              <a:ext cx="936877" cy="936877"/>
            </a:xfrm>
            <a:prstGeom prst="arc">
              <a:avLst>
                <a:gd name="adj1" fmla="val 15767060"/>
                <a:gd name="adj2" fmla="val 231555"/>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99" name="Group 9">
            <a:extLst>
              <a:ext uri="{FF2B5EF4-FFF2-40B4-BE49-F238E27FC236}">
                <a16:creationId xmlns:a16="http://schemas.microsoft.com/office/drawing/2014/main" xmlns="" id="{3088FBC5-6A93-4D79-9E10-1AF1DC412A5A}"/>
              </a:ext>
            </a:extLst>
          </p:cNvPr>
          <p:cNvGrpSpPr/>
          <p:nvPr/>
        </p:nvGrpSpPr>
        <p:grpSpPr>
          <a:xfrm>
            <a:off x="6904716" y="4443464"/>
            <a:ext cx="1448321" cy="980568"/>
            <a:chOff x="5380715" y="4244289"/>
            <a:chExt cx="1448321" cy="980568"/>
          </a:xfrm>
        </p:grpSpPr>
        <p:cxnSp>
          <p:nvCxnSpPr>
            <p:cNvPr id="100" name="Straight Connector 38">
              <a:extLst>
                <a:ext uri="{FF2B5EF4-FFF2-40B4-BE49-F238E27FC236}">
                  <a16:creationId xmlns:a16="http://schemas.microsoft.com/office/drawing/2014/main" xmlns="" id="{A8E25CAD-7E98-4A50-B2B7-0BA6FDE1E2C6}"/>
                </a:ext>
              </a:extLst>
            </p:cNvPr>
            <p:cNvCxnSpPr/>
            <p:nvPr/>
          </p:nvCxnSpPr>
          <p:spPr>
            <a:xfrm>
              <a:off x="5380715" y="4244289"/>
              <a:ext cx="567793" cy="289213"/>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1" name="Oval 71">
              <a:extLst>
                <a:ext uri="{FF2B5EF4-FFF2-40B4-BE49-F238E27FC236}">
                  <a16:creationId xmlns:a16="http://schemas.microsoft.com/office/drawing/2014/main" xmlns="" id="{7FAF8B54-8F4C-462A-B68C-F82C51F73170}"/>
                </a:ext>
              </a:extLst>
            </p:cNvPr>
            <p:cNvSpPr/>
            <p:nvPr/>
          </p:nvSpPr>
          <p:spPr>
            <a:xfrm rot="7112332" flipH="1">
              <a:off x="6007635" y="4403455"/>
              <a:ext cx="705926" cy="705927"/>
            </a:xfrm>
            <a:prstGeom prst="ellipse">
              <a:avLst/>
            </a:prstGeom>
            <a:solidFill>
              <a:schemeClr val="accent4">
                <a:alpha val="8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Arc 72">
              <a:extLst>
                <a:ext uri="{FF2B5EF4-FFF2-40B4-BE49-F238E27FC236}">
                  <a16:creationId xmlns:a16="http://schemas.microsoft.com/office/drawing/2014/main" xmlns="" id="{3E243F71-6967-4A53-ACDC-01965C7EBB23}"/>
                </a:ext>
              </a:extLst>
            </p:cNvPr>
            <p:cNvSpPr/>
            <p:nvPr/>
          </p:nvSpPr>
          <p:spPr>
            <a:xfrm rot="15335213">
              <a:off x="5892159" y="4287980"/>
              <a:ext cx="936877" cy="936877"/>
            </a:xfrm>
            <a:prstGeom prst="arc">
              <a:avLst>
                <a:gd name="adj1" fmla="val 15767060"/>
                <a:gd name="adj2" fmla="val 231555"/>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103" name="Group 8">
            <a:extLst>
              <a:ext uri="{FF2B5EF4-FFF2-40B4-BE49-F238E27FC236}">
                <a16:creationId xmlns:a16="http://schemas.microsoft.com/office/drawing/2014/main" xmlns="" id="{4A878266-5CFA-409E-9B23-DE041B051669}"/>
              </a:ext>
            </a:extLst>
          </p:cNvPr>
          <p:cNvGrpSpPr/>
          <p:nvPr/>
        </p:nvGrpSpPr>
        <p:grpSpPr>
          <a:xfrm>
            <a:off x="5619070" y="5028986"/>
            <a:ext cx="936877" cy="1237833"/>
            <a:chOff x="4095069" y="4829810"/>
            <a:chExt cx="936877" cy="1237833"/>
          </a:xfrm>
        </p:grpSpPr>
        <p:cxnSp>
          <p:nvCxnSpPr>
            <p:cNvPr id="104" name="Straight Connector 51">
              <a:extLst>
                <a:ext uri="{FF2B5EF4-FFF2-40B4-BE49-F238E27FC236}">
                  <a16:creationId xmlns:a16="http://schemas.microsoft.com/office/drawing/2014/main" xmlns="" id="{78BE5A08-29E1-45A8-81E7-EE8135A51830}"/>
                </a:ext>
              </a:extLst>
            </p:cNvPr>
            <p:cNvCxnSpPr/>
            <p:nvPr/>
          </p:nvCxnSpPr>
          <p:spPr>
            <a:xfrm flipV="1">
              <a:off x="4563509" y="4829810"/>
              <a:ext cx="1" cy="299807"/>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5" name="Oval 74">
              <a:extLst>
                <a:ext uri="{FF2B5EF4-FFF2-40B4-BE49-F238E27FC236}">
                  <a16:creationId xmlns:a16="http://schemas.microsoft.com/office/drawing/2014/main" xmlns="" id="{9A90EDAF-1C16-4417-BA98-8E5229C87918}"/>
                </a:ext>
              </a:extLst>
            </p:cNvPr>
            <p:cNvSpPr/>
            <p:nvPr/>
          </p:nvSpPr>
          <p:spPr>
            <a:xfrm rot="10800000" flipH="1">
              <a:off x="4210545" y="5246241"/>
              <a:ext cx="705926" cy="705927"/>
            </a:xfrm>
            <a:prstGeom prst="ellipse">
              <a:avLst/>
            </a:prstGeom>
            <a:solidFill>
              <a:schemeClr val="accent1">
                <a:alpha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6" name="Arc 77">
              <a:extLst>
                <a:ext uri="{FF2B5EF4-FFF2-40B4-BE49-F238E27FC236}">
                  <a16:creationId xmlns:a16="http://schemas.microsoft.com/office/drawing/2014/main" xmlns="" id="{D1B40516-7116-4F6E-A3C8-C09A273F6163}"/>
                </a:ext>
              </a:extLst>
            </p:cNvPr>
            <p:cNvSpPr/>
            <p:nvPr/>
          </p:nvSpPr>
          <p:spPr>
            <a:xfrm rot="19022881">
              <a:off x="4095069" y="5130766"/>
              <a:ext cx="936877" cy="936877"/>
            </a:xfrm>
            <a:prstGeom prst="arc">
              <a:avLst>
                <a:gd name="adj1" fmla="val 15767060"/>
                <a:gd name="adj2" fmla="val 231555"/>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107" name="Group 5">
            <a:extLst>
              <a:ext uri="{FF2B5EF4-FFF2-40B4-BE49-F238E27FC236}">
                <a16:creationId xmlns:a16="http://schemas.microsoft.com/office/drawing/2014/main" xmlns="" id="{813B1D43-1A98-4836-9DB7-F1AE8B1BE05E}"/>
              </a:ext>
            </a:extLst>
          </p:cNvPr>
          <p:cNvGrpSpPr/>
          <p:nvPr/>
        </p:nvGrpSpPr>
        <p:grpSpPr>
          <a:xfrm>
            <a:off x="3919148" y="2520558"/>
            <a:ext cx="1168740" cy="936877"/>
            <a:chOff x="2395148" y="2321382"/>
            <a:chExt cx="1168740" cy="936877"/>
          </a:xfrm>
        </p:grpSpPr>
        <p:sp>
          <p:nvSpPr>
            <p:cNvPr id="108" name="Oval 79">
              <a:extLst>
                <a:ext uri="{FF2B5EF4-FFF2-40B4-BE49-F238E27FC236}">
                  <a16:creationId xmlns:a16="http://schemas.microsoft.com/office/drawing/2014/main" xmlns="" id="{12704F50-FB0E-4B0E-968D-5063A1E490B4}"/>
                </a:ext>
              </a:extLst>
            </p:cNvPr>
            <p:cNvSpPr/>
            <p:nvPr/>
          </p:nvSpPr>
          <p:spPr>
            <a:xfrm rot="17727396">
              <a:off x="2510624" y="2436857"/>
              <a:ext cx="705926" cy="705927"/>
            </a:xfrm>
            <a:prstGeom prst="ellipse">
              <a:avLst/>
            </a:prstGeom>
            <a:solidFill>
              <a:schemeClr val="accent4">
                <a:alpha val="8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09" name="Straight Connector 27">
              <a:extLst>
                <a:ext uri="{FF2B5EF4-FFF2-40B4-BE49-F238E27FC236}">
                  <a16:creationId xmlns:a16="http://schemas.microsoft.com/office/drawing/2014/main" xmlns="" id="{9C93D100-DA99-4891-A38A-88D8E1606BC9}"/>
                </a:ext>
              </a:extLst>
            </p:cNvPr>
            <p:cNvCxnSpPr/>
            <p:nvPr/>
          </p:nvCxnSpPr>
          <p:spPr>
            <a:xfrm>
              <a:off x="3275856" y="2990991"/>
              <a:ext cx="288032" cy="149977"/>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0" name="Arc 80">
              <a:extLst>
                <a:ext uri="{FF2B5EF4-FFF2-40B4-BE49-F238E27FC236}">
                  <a16:creationId xmlns:a16="http://schemas.microsoft.com/office/drawing/2014/main" xmlns="" id="{8C87C2CD-A0CD-4830-A8F6-300793FF4D96}"/>
                </a:ext>
              </a:extLst>
            </p:cNvPr>
            <p:cNvSpPr/>
            <p:nvPr/>
          </p:nvSpPr>
          <p:spPr>
            <a:xfrm rot="9504515" flipH="1">
              <a:off x="2395148" y="2321382"/>
              <a:ext cx="936877" cy="936877"/>
            </a:xfrm>
            <a:prstGeom prst="arc">
              <a:avLst>
                <a:gd name="adj1" fmla="val 15767060"/>
                <a:gd name="adj2" fmla="val 231555"/>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111" name="Group 6">
            <a:extLst>
              <a:ext uri="{FF2B5EF4-FFF2-40B4-BE49-F238E27FC236}">
                <a16:creationId xmlns:a16="http://schemas.microsoft.com/office/drawing/2014/main" xmlns="" id="{BFC38CF0-D0C7-4BD3-A7B8-1C76F073F577}"/>
              </a:ext>
            </a:extLst>
          </p:cNvPr>
          <p:cNvGrpSpPr/>
          <p:nvPr/>
        </p:nvGrpSpPr>
        <p:grpSpPr>
          <a:xfrm>
            <a:off x="3800765" y="4430079"/>
            <a:ext cx="1446595" cy="1021138"/>
            <a:chOff x="2276764" y="4230904"/>
            <a:chExt cx="1446595" cy="1021138"/>
          </a:xfrm>
        </p:grpSpPr>
        <p:cxnSp>
          <p:nvCxnSpPr>
            <p:cNvPr id="112" name="Straight Connector 45">
              <a:extLst>
                <a:ext uri="{FF2B5EF4-FFF2-40B4-BE49-F238E27FC236}">
                  <a16:creationId xmlns:a16="http://schemas.microsoft.com/office/drawing/2014/main" xmlns="" id="{5EAAA28C-7A59-4A10-83D3-B9506F75B5E8}"/>
                </a:ext>
              </a:extLst>
            </p:cNvPr>
            <p:cNvCxnSpPr/>
            <p:nvPr/>
          </p:nvCxnSpPr>
          <p:spPr>
            <a:xfrm flipV="1">
              <a:off x="3156857" y="4230904"/>
              <a:ext cx="566502" cy="33021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3" name="Oval 82">
              <a:extLst>
                <a:ext uri="{FF2B5EF4-FFF2-40B4-BE49-F238E27FC236}">
                  <a16:creationId xmlns:a16="http://schemas.microsoft.com/office/drawing/2014/main" xmlns="" id="{D90AE86A-0E07-4B12-88E5-114E050B22D6}"/>
                </a:ext>
              </a:extLst>
            </p:cNvPr>
            <p:cNvSpPr/>
            <p:nvPr/>
          </p:nvSpPr>
          <p:spPr>
            <a:xfrm rot="14487668">
              <a:off x="2392239" y="4430640"/>
              <a:ext cx="705926" cy="705927"/>
            </a:xfrm>
            <a:prstGeom prst="ellipse">
              <a:avLst/>
            </a:prstGeom>
            <a:solidFill>
              <a:schemeClr val="accent2">
                <a:alpha val="8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4" name="Arc 83">
              <a:extLst>
                <a:ext uri="{FF2B5EF4-FFF2-40B4-BE49-F238E27FC236}">
                  <a16:creationId xmlns:a16="http://schemas.microsoft.com/office/drawing/2014/main" xmlns="" id="{E3818901-6955-46B5-A0CF-B266208EE348}"/>
                </a:ext>
              </a:extLst>
            </p:cNvPr>
            <p:cNvSpPr/>
            <p:nvPr/>
          </p:nvSpPr>
          <p:spPr>
            <a:xfrm rot="6264787" flipH="1">
              <a:off x="2276764" y="4315165"/>
              <a:ext cx="936877" cy="936877"/>
            </a:xfrm>
            <a:prstGeom prst="arc">
              <a:avLst>
                <a:gd name="adj1" fmla="val 15767060"/>
                <a:gd name="adj2" fmla="val 231555"/>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
        <p:nvSpPr>
          <p:cNvPr id="116" name="TextBox 115">
            <a:extLst>
              <a:ext uri="{FF2B5EF4-FFF2-40B4-BE49-F238E27FC236}">
                <a16:creationId xmlns:a16="http://schemas.microsoft.com/office/drawing/2014/main" xmlns="" id="{EA5B4029-AFE1-4063-B93C-A30B126C5AA3}"/>
              </a:ext>
            </a:extLst>
          </p:cNvPr>
          <p:cNvSpPr txBox="1"/>
          <p:nvPr/>
        </p:nvSpPr>
        <p:spPr>
          <a:xfrm>
            <a:off x="6569392" y="1497375"/>
            <a:ext cx="4600835" cy="1323439"/>
          </a:xfrm>
          <a:prstGeom prst="rect">
            <a:avLst/>
          </a:prstGeom>
          <a:noFill/>
        </p:spPr>
        <p:txBody>
          <a:bodyPr wrap="square" lIns="108000" rIns="108000" rtlCol="0">
            <a:spAutoFit/>
          </a:bodyPr>
          <a:lstStyle/>
          <a:p>
            <a:pPr lvl="0" algn="just"/>
            <a:r>
              <a:rPr lang="en-US" sz="1100" dirty="0"/>
              <a:t>Revenue supervisor/Assistant Director (Survey &amp; Enforcement) validates the RI’s observation and payment details and sends to ASO/SO. ASO/SO gives his/her views and send it to LO/ALO. Then ALO/LO  gives his/her views and forward to Director Estate.</a:t>
            </a:r>
            <a:endParaRPr lang="en-IN" sz="1100" dirty="0"/>
          </a:p>
          <a:p>
            <a:endParaRPr lang="en-IN" sz="1200" dirty="0"/>
          </a:p>
          <a:p>
            <a:pPr lvl="0"/>
            <a:endParaRPr lang="en-IN" sz="1200" dirty="0"/>
          </a:p>
          <a:p>
            <a:r>
              <a:rPr lang="en-US" altLang="ko-KR" sz="1200" dirty="0" smtClean="0">
                <a:solidFill>
                  <a:schemeClr val="tx1">
                    <a:lumMod val="75000"/>
                    <a:lumOff val="25000"/>
                  </a:schemeClr>
                </a:solidFill>
                <a:ea typeface="FZShuTi" pitchFamily="2" charset="-122"/>
                <a:cs typeface="Arial" pitchFamily="34" charset="0"/>
              </a:rPr>
              <a:t>. </a:t>
            </a:r>
            <a:endParaRPr lang="en-US" altLang="ko-KR" sz="1200" dirty="0">
              <a:solidFill>
                <a:schemeClr val="tx1">
                  <a:lumMod val="75000"/>
                  <a:lumOff val="25000"/>
                </a:schemeClr>
              </a:solidFill>
              <a:ea typeface="FZShuTi" pitchFamily="2" charset="-122"/>
              <a:cs typeface="Arial" pitchFamily="34" charset="0"/>
            </a:endParaRPr>
          </a:p>
        </p:txBody>
      </p:sp>
      <p:sp>
        <p:nvSpPr>
          <p:cNvPr id="120" name="TextBox 119">
            <a:extLst>
              <a:ext uri="{FF2B5EF4-FFF2-40B4-BE49-F238E27FC236}">
                <a16:creationId xmlns:a16="http://schemas.microsoft.com/office/drawing/2014/main" xmlns="" id="{49FAC99F-63D0-4E46-B6A7-5ECA96216BF5}"/>
              </a:ext>
            </a:extLst>
          </p:cNvPr>
          <p:cNvSpPr txBox="1"/>
          <p:nvPr/>
        </p:nvSpPr>
        <p:spPr>
          <a:xfrm>
            <a:off x="8363305" y="2873333"/>
            <a:ext cx="3642825" cy="1661993"/>
          </a:xfrm>
          <a:prstGeom prst="rect">
            <a:avLst/>
          </a:prstGeom>
          <a:noFill/>
        </p:spPr>
        <p:txBody>
          <a:bodyPr wrap="square" lIns="108000" rIns="108000" rtlCol="0">
            <a:spAutoFit/>
          </a:bodyPr>
          <a:lstStyle/>
          <a:p>
            <a:pPr lvl="0" algn="just"/>
            <a:r>
              <a:rPr lang="en-US" sz="1100" dirty="0"/>
              <a:t>After Checking Director Estate gives his/her views and forwarded to GA &amp; PG Secretary for final approval/Rejection/Returned to Director Estate. After approval the application come to ALO/LO for upload of ink signed conversion order. ALO/LO upload  the conversion order, then payment option activated at the applicant end.</a:t>
            </a:r>
            <a:endParaRPr lang="en-IN" sz="1100" dirty="0"/>
          </a:p>
          <a:p>
            <a:pPr algn="just"/>
            <a:endParaRPr lang="en-IN" sz="1100" dirty="0"/>
          </a:p>
          <a:p>
            <a:pPr lvl="0"/>
            <a:endParaRPr lang="en-IN" sz="1400" dirty="0"/>
          </a:p>
        </p:txBody>
      </p:sp>
      <p:sp>
        <p:nvSpPr>
          <p:cNvPr id="123" name="TextBox 122">
            <a:extLst>
              <a:ext uri="{FF2B5EF4-FFF2-40B4-BE49-F238E27FC236}">
                <a16:creationId xmlns:a16="http://schemas.microsoft.com/office/drawing/2014/main" xmlns="" id="{0F283356-95D8-4FA9-A152-B509A34D2439}"/>
              </a:ext>
            </a:extLst>
          </p:cNvPr>
          <p:cNvSpPr txBox="1"/>
          <p:nvPr/>
        </p:nvSpPr>
        <p:spPr>
          <a:xfrm>
            <a:off x="8442793" y="4538447"/>
            <a:ext cx="3621052" cy="769441"/>
          </a:xfrm>
          <a:prstGeom prst="rect">
            <a:avLst/>
          </a:prstGeom>
          <a:noFill/>
        </p:spPr>
        <p:txBody>
          <a:bodyPr wrap="square" lIns="108000" rIns="108000" rtlCol="0">
            <a:spAutoFit/>
          </a:bodyPr>
          <a:lstStyle/>
          <a:p>
            <a:pPr algn="just"/>
            <a:r>
              <a:rPr lang="en-US" sz="1100" dirty="0"/>
              <a:t>Applicant can now deposit the conversion fees through IFMS to make the land to freehold. Rest process of conversion are done manually.</a:t>
            </a:r>
            <a:endParaRPr lang="en-IN" sz="1100" dirty="0"/>
          </a:p>
          <a:p>
            <a:pPr lvl="0" algn="just"/>
            <a:endParaRPr lang="en-IN" sz="1100" dirty="0"/>
          </a:p>
        </p:txBody>
      </p:sp>
      <p:sp>
        <p:nvSpPr>
          <p:cNvPr id="126" name="TextBox 125">
            <a:extLst>
              <a:ext uri="{FF2B5EF4-FFF2-40B4-BE49-F238E27FC236}">
                <a16:creationId xmlns:a16="http://schemas.microsoft.com/office/drawing/2014/main" xmlns="" id="{7D488764-FFAE-4ED3-8B97-EAB19A349527}"/>
              </a:ext>
            </a:extLst>
          </p:cNvPr>
          <p:cNvSpPr txBox="1"/>
          <p:nvPr/>
        </p:nvSpPr>
        <p:spPr>
          <a:xfrm>
            <a:off x="4201031" y="5765260"/>
            <a:ext cx="1202241" cy="261610"/>
          </a:xfrm>
          <a:prstGeom prst="rect">
            <a:avLst/>
          </a:prstGeom>
          <a:noFill/>
        </p:spPr>
        <p:txBody>
          <a:bodyPr wrap="square" lIns="108000" rIns="108000" rtlCol="0">
            <a:spAutoFit/>
          </a:bodyPr>
          <a:lstStyle/>
          <a:p>
            <a:pPr lvl="0" algn="just"/>
            <a:r>
              <a:rPr lang="en-US" sz="1100" dirty="0" smtClean="0"/>
              <a:t>Registration</a:t>
            </a:r>
            <a:endParaRPr lang="en-IN" sz="1100" dirty="0"/>
          </a:p>
        </p:txBody>
      </p:sp>
      <p:sp>
        <p:nvSpPr>
          <p:cNvPr id="129" name="TextBox 128">
            <a:extLst>
              <a:ext uri="{FF2B5EF4-FFF2-40B4-BE49-F238E27FC236}">
                <a16:creationId xmlns:a16="http://schemas.microsoft.com/office/drawing/2014/main" xmlns="" id="{CBD099D5-C62F-416B-BEF0-44FFBEDB862C}"/>
              </a:ext>
            </a:extLst>
          </p:cNvPr>
          <p:cNvSpPr txBox="1"/>
          <p:nvPr/>
        </p:nvSpPr>
        <p:spPr>
          <a:xfrm>
            <a:off x="31972" y="2128728"/>
            <a:ext cx="3958137" cy="1323439"/>
          </a:xfrm>
          <a:prstGeom prst="rect">
            <a:avLst/>
          </a:prstGeom>
          <a:noFill/>
        </p:spPr>
        <p:txBody>
          <a:bodyPr wrap="square" lIns="108000" rIns="108000" rtlCol="0">
            <a:spAutoFit/>
          </a:bodyPr>
          <a:lstStyle/>
          <a:p>
            <a:pPr algn="just"/>
            <a:r>
              <a:rPr lang="en-US" sz="1100" dirty="0"/>
              <a:t>ASO </a:t>
            </a:r>
            <a:r>
              <a:rPr lang="en-US" sz="1100" dirty="0" smtClean="0"/>
              <a:t>verify </a:t>
            </a:r>
            <a:r>
              <a:rPr lang="en-US" sz="1100" dirty="0"/>
              <a:t>all documents and payment details and </a:t>
            </a:r>
            <a:r>
              <a:rPr lang="en-US" sz="1100" dirty="0" smtClean="0"/>
              <a:t>forward </a:t>
            </a:r>
            <a:r>
              <a:rPr lang="en-US" sz="1100" dirty="0"/>
              <a:t>to RI for physical land verifications. After Verification RI </a:t>
            </a:r>
            <a:r>
              <a:rPr lang="en-US" sz="1100" dirty="0" smtClean="0"/>
              <a:t>fill </a:t>
            </a:r>
            <a:r>
              <a:rPr lang="en-US" sz="1100" dirty="0"/>
              <a:t>up his observation and also calculate the Bench Mark Valuation and Conversion fees according to the land status and </a:t>
            </a:r>
            <a:r>
              <a:rPr lang="en-US" sz="1100" dirty="0" smtClean="0"/>
              <a:t>forward </a:t>
            </a:r>
            <a:r>
              <a:rPr lang="en-US" sz="1100" dirty="0"/>
              <a:t>to Revenue supervisor/Assistant Director (Survey &amp; Enforcement).</a:t>
            </a:r>
            <a:endParaRPr lang="en-IN" sz="1100" dirty="0"/>
          </a:p>
          <a:p>
            <a:pPr lvl="0"/>
            <a:endParaRPr lang="en-IN" sz="1400" dirty="0"/>
          </a:p>
        </p:txBody>
      </p:sp>
      <p:sp>
        <p:nvSpPr>
          <p:cNvPr id="132" name="TextBox 131">
            <a:extLst>
              <a:ext uri="{FF2B5EF4-FFF2-40B4-BE49-F238E27FC236}">
                <a16:creationId xmlns:a16="http://schemas.microsoft.com/office/drawing/2014/main" xmlns="" id="{F1D23B09-5377-44E1-8C5B-2C2C6AC7CCAE}"/>
              </a:ext>
            </a:extLst>
          </p:cNvPr>
          <p:cNvSpPr txBox="1"/>
          <p:nvPr/>
        </p:nvSpPr>
        <p:spPr>
          <a:xfrm>
            <a:off x="71731" y="4127522"/>
            <a:ext cx="3845448" cy="646331"/>
          </a:xfrm>
          <a:prstGeom prst="rect">
            <a:avLst/>
          </a:prstGeom>
          <a:noFill/>
        </p:spPr>
        <p:txBody>
          <a:bodyPr wrap="square" lIns="108000" rIns="108000" rtlCol="0">
            <a:spAutoFit/>
          </a:bodyPr>
          <a:lstStyle/>
          <a:p>
            <a:pPr algn="just"/>
            <a:r>
              <a:rPr lang="en-US" sz="1100" dirty="0" smtClean="0"/>
              <a:t>Facilitation </a:t>
            </a:r>
            <a:r>
              <a:rPr lang="en-US" sz="1100" dirty="0"/>
              <a:t>center admin receives the original documents and give a acknowledgment to </a:t>
            </a:r>
            <a:r>
              <a:rPr lang="en-US" sz="1100" dirty="0" smtClean="0"/>
              <a:t>applicant then verify documents if ok forward </a:t>
            </a:r>
            <a:r>
              <a:rPr lang="en-US" sz="1100" dirty="0" err="1" smtClean="0"/>
              <a:t>tod</a:t>
            </a:r>
            <a:r>
              <a:rPr lang="en-US" sz="1100" dirty="0" smtClean="0"/>
              <a:t> </a:t>
            </a:r>
            <a:r>
              <a:rPr lang="en-US" sz="1100" dirty="0"/>
              <a:t>to ASO</a:t>
            </a:r>
            <a:r>
              <a:rPr lang="en-US" sz="1400" dirty="0"/>
              <a:t>.</a:t>
            </a:r>
            <a:endParaRPr lang="en-IN" sz="1400" dirty="0"/>
          </a:p>
        </p:txBody>
      </p:sp>
      <p:sp>
        <p:nvSpPr>
          <p:cNvPr id="3" name="Rectangle 2"/>
          <p:cNvSpPr/>
          <p:nvPr/>
        </p:nvSpPr>
        <p:spPr>
          <a:xfrm>
            <a:off x="5879755" y="5673690"/>
            <a:ext cx="357672"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IN" dirty="0">
              <a:solidFill>
                <a:schemeClr val="tx1"/>
              </a:solidFill>
            </a:endParaRPr>
          </a:p>
        </p:txBody>
      </p:sp>
      <p:sp>
        <p:nvSpPr>
          <p:cNvPr id="66" name="Rectangle 65"/>
          <p:cNvSpPr/>
          <p:nvPr/>
        </p:nvSpPr>
        <p:spPr>
          <a:xfrm>
            <a:off x="4090367" y="4858721"/>
            <a:ext cx="357672"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en-IN" dirty="0">
              <a:solidFill>
                <a:schemeClr val="tx1"/>
              </a:solidFill>
            </a:endParaRPr>
          </a:p>
        </p:txBody>
      </p:sp>
      <p:sp>
        <p:nvSpPr>
          <p:cNvPr id="67" name="Rectangle 66"/>
          <p:cNvSpPr/>
          <p:nvPr/>
        </p:nvSpPr>
        <p:spPr>
          <a:xfrm>
            <a:off x="4215788" y="2845784"/>
            <a:ext cx="357672"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IN" dirty="0">
              <a:solidFill>
                <a:schemeClr val="tx1"/>
              </a:solidFill>
            </a:endParaRPr>
          </a:p>
        </p:txBody>
      </p:sp>
      <p:sp>
        <p:nvSpPr>
          <p:cNvPr id="68" name="Rectangle 67"/>
          <p:cNvSpPr/>
          <p:nvPr/>
        </p:nvSpPr>
        <p:spPr>
          <a:xfrm>
            <a:off x="5923714" y="2024176"/>
            <a:ext cx="357672"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endParaRPr lang="en-IN" dirty="0">
              <a:solidFill>
                <a:schemeClr val="tx1"/>
              </a:solidFill>
            </a:endParaRPr>
          </a:p>
        </p:txBody>
      </p:sp>
      <p:sp>
        <p:nvSpPr>
          <p:cNvPr id="69" name="Rectangle 68"/>
          <p:cNvSpPr/>
          <p:nvPr/>
        </p:nvSpPr>
        <p:spPr>
          <a:xfrm>
            <a:off x="7709311" y="2914844"/>
            <a:ext cx="357672"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solidFill>
                <a:schemeClr val="tx1"/>
              </a:solidFill>
            </a:endParaRPr>
          </a:p>
        </p:txBody>
      </p:sp>
      <p:sp>
        <p:nvSpPr>
          <p:cNvPr id="70" name="Rectangle 69"/>
          <p:cNvSpPr/>
          <p:nvPr/>
        </p:nvSpPr>
        <p:spPr>
          <a:xfrm>
            <a:off x="7709311" y="4854648"/>
            <a:ext cx="357672"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endParaRPr lang="en-IN" dirty="0">
              <a:solidFill>
                <a:schemeClr val="tx1"/>
              </a:solidFill>
            </a:endParaRPr>
          </a:p>
        </p:txBody>
      </p:sp>
      <p:sp>
        <p:nvSpPr>
          <p:cNvPr id="74"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PROCESS FLOW</a:t>
            </a:r>
            <a:endParaRPr lang="en-US" sz="3200" b="1" dirty="0">
              <a:solidFill>
                <a:schemeClr val="bg1"/>
              </a:solidFill>
              <a:latin typeface="Verdana" pitchFamily="34" charset="0"/>
              <a:ea typeface="Verdana" pitchFamily="34" charset="0"/>
              <a:cs typeface="Verdana" pitchFamily="34" charset="0"/>
            </a:endParaRPr>
          </a:p>
        </p:txBody>
      </p:sp>
      <p:pic>
        <p:nvPicPr>
          <p:cNvPr id="75" name="Picture 74" descr="C:\Users\Raj\Desktop\WhatsApp-Image-2021-06-23-at-16.21.28.jpe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3675" y="3651783"/>
            <a:ext cx="714419" cy="551499"/>
          </a:xfrm>
          <a:prstGeom prst="rect">
            <a:avLst/>
          </a:prstGeom>
          <a:noFill/>
          <a:ln>
            <a:noFill/>
          </a:ln>
        </p:spPr>
      </p:pic>
    </p:spTree>
    <p:extLst>
      <p:ext uri="{BB962C8B-B14F-4D97-AF65-F5344CB8AC3E}">
        <p14:creationId xmlns:p14="http://schemas.microsoft.com/office/powerpoint/2010/main" xmlns="" val="2687128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SCREENSHOT </a:t>
            </a:r>
            <a:r>
              <a:rPr lang="en-US" sz="3200" b="1" dirty="0" smtClean="0">
                <a:solidFill>
                  <a:schemeClr val="bg1"/>
                </a:solidFill>
                <a:latin typeface="Verdana" pitchFamily="34" charset="0"/>
                <a:ea typeface="Verdana" pitchFamily="34" charset="0"/>
                <a:cs typeface="Verdana" pitchFamily="34" charset="0"/>
              </a:rPr>
              <a:t>HOME PAGE</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4" name="Picture 3"/>
          <p:cNvPicPr>
            <a:picLocks noChangeAspect="1"/>
          </p:cNvPicPr>
          <p:nvPr/>
        </p:nvPicPr>
        <p:blipFill>
          <a:blip r:embed="rId3"/>
          <a:stretch>
            <a:fillRect/>
          </a:stretch>
        </p:blipFill>
        <p:spPr>
          <a:xfrm>
            <a:off x="-1" y="1143000"/>
            <a:ext cx="12127345" cy="5744532"/>
          </a:xfrm>
          <a:prstGeom prst="rect">
            <a:avLst/>
          </a:prstGeom>
        </p:spPr>
      </p:pic>
    </p:spTree>
    <p:extLst>
      <p:ext uri="{BB962C8B-B14F-4D97-AF65-F5344CB8AC3E}">
        <p14:creationId xmlns:p14="http://schemas.microsoft.com/office/powerpoint/2010/main" xmlns="" val="14825527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SCREENSHOT </a:t>
            </a:r>
            <a:r>
              <a:rPr lang="en-US" sz="3200" b="1" dirty="0" smtClean="0">
                <a:solidFill>
                  <a:schemeClr val="bg1"/>
                </a:solidFill>
                <a:latin typeface="Verdana" pitchFamily="34" charset="0"/>
                <a:ea typeface="Verdana" pitchFamily="34" charset="0"/>
                <a:cs typeface="Verdana" pitchFamily="34" charset="0"/>
              </a:rPr>
              <a:t>REGISTRATION PAGE FOR </a:t>
            </a:r>
            <a:br>
              <a:rPr lang="en-US" sz="3200" b="1" dirty="0" smtClean="0">
                <a:solidFill>
                  <a:schemeClr val="bg1"/>
                </a:solidFill>
                <a:latin typeface="Verdana" pitchFamily="34" charset="0"/>
                <a:ea typeface="Verdana" pitchFamily="34" charset="0"/>
                <a:cs typeface="Verdana" pitchFamily="34" charset="0"/>
              </a:rPr>
            </a:br>
            <a:r>
              <a:rPr lang="en-US" sz="3200" b="1" dirty="0" smtClean="0">
                <a:solidFill>
                  <a:schemeClr val="bg1"/>
                </a:solidFill>
                <a:latin typeface="Verdana" pitchFamily="34" charset="0"/>
                <a:ea typeface="Verdana" pitchFamily="34" charset="0"/>
                <a:cs typeface="Verdana" pitchFamily="34" charset="0"/>
              </a:rPr>
              <a:t>( CONVERSION)</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1026" name="Picture 2"/>
          <p:cNvPicPr>
            <a:picLocks noChangeAspect="1" noChangeArrowheads="1"/>
          </p:cNvPicPr>
          <p:nvPr/>
        </p:nvPicPr>
        <p:blipFill>
          <a:blip r:embed="rId3"/>
          <a:srcRect/>
          <a:stretch>
            <a:fillRect/>
          </a:stretch>
        </p:blipFill>
        <p:spPr bwMode="auto">
          <a:xfrm>
            <a:off x="3367455" y="1169378"/>
            <a:ext cx="5618284" cy="5661636"/>
          </a:xfrm>
          <a:prstGeom prst="rect">
            <a:avLst/>
          </a:prstGeom>
          <a:noFill/>
          <a:ln w="9525">
            <a:noFill/>
            <a:miter lim="800000"/>
            <a:headEnd/>
            <a:tailEnd/>
          </a:ln>
          <a:effectLst/>
        </p:spPr>
      </p:pic>
    </p:spTree>
    <p:extLst>
      <p:ext uri="{BB962C8B-B14F-4D97-AF65-F5344CB8AC3E}">
        <p14:creationId xmlns:p14="http://schemas.microsoft.com/office/powerpoint/2010/main" xmlns="" val="1066214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SCREENSHOT </a:t>
            </a:r>
            <a:r>
              <a:rPr lang="en-US" sz="3200" b="1" dirty="0" smtClean="0">
                <a:solidFill>
                  <a:schemeClr val="bg1"/>
                </a:solidFill>
                <a:latin typeface="Verdana" pitchFamily="34" charset="0"/>
                <a:ea typeface="Verdana" pitchFamily="34" charset="0"/>
                <a:cs typeface="Verdana" pitchFamily="34" charset="0"/>
              </a:rPr>
              <a:t>FOR LOG IN PAGE ( CONVERSION, MUTATION  &amp; NOC)</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2051" name="Picture 3"/>
          <p:cNvPicPr>
            <a:picLocks noChangeAspect="1" noChangeArrowheads="1"/>
          </p:cNvPicPr>
          <p:nvPr/>
        </p:nvPicPr>
        <p:blipFill>
          <a:blip r:embed="rId3"/>
          <a:srcRect/>
          <a:stretch>
            <a:fillRect/>
          </a:stretch>
        </p:blipFill>
        <p:spPr bwMode="auto">
          <a:xfrm>
            <a:off x="2539014" y="1180730"/>
            <a:ext cx="7448365" cy="5677269"/>
          </a:xfrm>
          <a:prstGeom prst="rect">
            <a:avLst/>
          </a:prstGeom>
          <a:noFill/>
          <a:ln w="9525">
            <a:noFill/>
            <a:miter lim="800000"/>
            <a:headEnd/>
            <a:tailEnd/>
          </a:ln>
          <a:effectLst/>
        </p:spPr>
      </p:pic>
    </p:spTree>
    <p:extLst>
      <p:ext uri="{BB962C8B-B14F-4D97-AF65-F5344CB8AC3E}">
        <p14:creationId xmlns:p14="http://schemas.microsoft.com/office/powerpoint/2010/main" xmlns="" val="778315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SCREENSHOT </a:t>
            </a:r>
            <a:r>
              <a:rPr lang="en-US" sz="3200" b="1" dirty="0" smtClean="0">
                <a:solidFill>
                  <a:schemeClr val="bg1"/>
                </a:solidFill>
                <a:latin typeface="Verdana" pitchFamily="34" charset="0"/>
                <a:ea typeface="Verdana" pitchFamily="34" charset="0"/>
                <a:cs typeface="Verdana" pitchFamily="34" charset="0"/>
              </a:rPr>
              <a:t>FOR USER HOME PAGE</a:t>
            </a:r>
            <a:br>
              <a:rPr lang="en-US" sz="3200" b="1" dirty="0" smtClean="0">
                <a:solidFill>
                  <a:schemeClr val="bg1"/>
                </a:solidFill>
                <a:latin typeface="Verdana" pitchFamily="34" charset="0"/>
                <a:ea typeface="Verdana" pitchFamily="34" charset="0"/>
                <a:cs typeface="Verdana" pitchFamily="34" charset="0"/>
              </a:rPr>
            </a:br>
            <a:r>
              <a:rPr lang="en-US" sz="3200" b="1" dirty="0" smtClean="0">
                <a:solidFill>
                  <a:schemeClr val="bg1"/>
                </a:solidFill>
                <a:latin typeface="Verdana" pitchFamily="34" charset="0"/>
                <a:ea typeface="Verdana" pitchFamily="34" charset="0"/>
                <a:cs typeface="Verdana" pitchFamily="34" charset="0"/>
              </a:rPr>
              <a:t>( CONVERSION)</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a16="http://schemas.microsoft.com/office/drawing/2014/main" xmlns="" id="{A938C0A4-8B38-4150-BE75-3A045F607C01}"/>
              </a:ext>
            </a:extLst>
          </p:cNvPr>
          <p:cNvSpPr/>
          <p:nvPr/>
        </p:nvSpPr>
        <p:spPr>
          <a:xfrm>
            <a:off x="609599" y="1295179"/>
            <a:ext cx="11181347" cy="2000548"/>
          </a:xfrm>
          <a:prstGeom prst="rect">
            <a:avLst/>
          </a:prstGeom>
        </p:spPr>
        <p:txBody>
          <a:bodyPr wrap="square">
            <a:spAutoFit/>
          </a:bodyPr>
          <a:lstStyle/>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6" name="Content Placeholder 3"/>
          <p:cNvPicPr>
            <a:picLocks noGrp="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1135118"/>
            <a:ext cx="12192000" cy="5722882"/>
          </a:xfrm>
          <a:ln>
            <a:solidFill>
              <a:schemeClr val="accent1"/>
            </a:solidFill>
            <a:miter lim="800000"/>
            <a:headEnd/>
            <a:tailEnd/>
          </a:ln>
        </p:spPr>
      </p:pic>
    </p:spTree>
    <p:extLst>
      <p:ext uri="{BB962C8B-B14F-4D97-AF65-F5344CB8AC3E}">
        <p14:creationId xmlns:p14="http://schemas.microsoft.com/office/powerpoint/2010/main" xmlns="" val="2102322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18932</TotalTime>
  <Words>1662</Words>
  <Application>Microsoft Office PowerPoint</Application>
  <PresentationFormat>Custom</PresentationFormat>
  <Paragraphs>212</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 INTRODUCTION</vt:lpstr>
      <vt:lpstr>KEY FEATURES</vt:lpstr>
      <vt:lpstr> SERVICES UNDER IAMS</vt:lpstr>
      <vt:lpstr> PROCESS FLOW</vt:lpstr>
      <vt:lpstr> SCREENSHOT HOME PAGE</vt:lpstr>
      <vt:lpstr> SCREENSHOT REGISTRATION PAGE FOR  ( CONVERSION)</vt:lpstr>
      <vt:lpstr> SCREENSHOT FOR LOG IN PAGE ( CONVERSION, MUTATION  &amp; NOC)</vt:lpstr>
      <vt:lpstr> SCREENSHOT FOR USER HOME PAGE ( CONVERSION)</vt:lpstr>
      <vt:lpstr>   CONVERSION APPLICATION FORM</vt:lpstr>
      <vt:lpstr> FUNCTION OF FACILITATION CENTRE</vt:lpstr>
      <vt:lpstr> FUNCTION OF FACILITATION CENTRE</vt:lpstr>
      <vt:lpstr> FACILITATION CENTRE DASHBOARD  ( CONVERSION)</vt:lpstr>
      <vt:lpstr> FACILITATION CENTRE DASHBOARD ( MUTATION)</vt:lpstr>
      <vt:lpstr> FACILITATION CENTRE DASHBOARD ( NOC)</vt:lpstr>
      <vt:lpstr> SECTION OFFICER DASHBOARD</vt:lpstr>
      <vt:lpstr> SECTION OFFICER SCRUTINY</vt:lpstr>
      <vt:lpstr> REVENUE OFFICER SCRUTINY</vt:lpstr>
      <vt:lpstr> ALO VERIFICATION PAGE</vt:lpstr>
      <vt:lpstr> DIRECTOR ESTATE VERIFICATION PAGE</vt:lpstr>
      <vt:lpstr>SECRETARY APPROVAL PAGE</vt:lpstr>
      <vt:lpstr>Slide 22</vt:lpstr>
      <vt:lpstr> DOCUMENTS TO BE SUBMITTED ALONG WITH FREEHOLD APPLICATION</vt:lpstr>
      <vt:lpstr>Slide 24</vt:lpstr>
      <vt:lpstr>   MUTATION APPLICATION FORM</vt:lpstr>
      <vt:lpstr> PROCEDURE FOR SUBMISSION OF  APPLICATION FOR MORTGAGE PERMISSION ( NOC)</vt:lpstr>
      <vt:lpstr>   NOC APPLICATION FORM</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Pratibha Mudgal</dc:creator>
  <cp:lastModifiedBy>User</cp:lastModifiedBy>
  <cp:revision>139</cp:revision>
  <dcterms:created xsi:type="dcterms:W3CDTF">2018-02-18T19:39:47Z</dcterms:created>
  <dcterms:modified xsi:type="dcterms:W3CDTF">2026-02-23T00:58:17Z</dcterms:modified>
</cp:coreProperties>
</file>