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5" r:id="rId2"/>
    <p:sldId id="286" r:id="rId3"/>
    <p:sldId id="307" r:id="rId4"/>
    <p:sldId id="345" r:id="rId5"/>
    <p:sldId id="346" r:id="rId6"/>
    <p:sldId id="340" r:id="rId7"/>
    <p:sldId id="341" r:id="rId8"/>
    <p:sldId id="342" r:id="rId9"/>
    <p:sldId id="343" r:id="rId10"/>
    <p:sldId id="347" r:id="rId11"/>
    <p:sldId id="344" r:id="rId12"/>
    <p:sldId id="309" r:id="rId13"/>
    <p:sldId id="310" r:id="rId14"/>
    <p:sldId id="322" r:id="rId15"/>
    <p:sldId id="323" r:id="rId16"/>
    <p:sldId id="324" r:id="rId17"/>
    <p:sldId id="325" r:id="rId18"/>
    <p:sldId id="326" r:id="rId19"/>
    <p:sldId id="327" r:id="rId20"/>
    <p:sldId id="328" r:id="rId21"/>
    <p:sldId id="329" r:id="rId22"/>
    <p:sldId id="330" r:id="rId23"/>
    <p:sldId id="315" r:id="rId24"/>
    <p:sldId id="321" r:id="rId25"/>
    <p:sldId id="338" r:id="rId26"/>
    <p:sldId id="333" r:id="rId27"/>
    <p:sldId id="339" r:id="rId28"/>
    <p:sldId id="335"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p:normalViewPr>
  <p:slideViewPr>
    <p:cSldViewPr snapToGrid="0">
      <p:cViewPr>
        <p:scale>
          <a:sx n="117" d="100"/>
          <a:sy n="117" d="100"/>
        </p:scale>
        <p:origin x="-1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6BFB1-1785-4801-8058-2263D315EBF6}"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IN"/>
        </a:p>
      </dgm:t>
    </dgm:pt>
    <dgm:pt modelId="{8FF6E3F9-4074-42A3-AE02-56088869034C}">
      <dgm:prSet phldrT="[Text]" custT="1"/>
      <dgm:spPr/>
      <dgm:t>
        <a:bodyPr/>
        <a:lstStyle/>
        <a:p>
          <a:pPr algn="just"/>
          <a:r>
            <a:rPr lang="en-US" sz="2200" dirty="0" smtClean="0"/>
            <a:t>Online application for conversion , Mutation and NOC for GA residential lease plots.</a:t>
          </a:r>
          <a:endParaRPr lang="en-IN" sz="2200" b="0" dirty="0">
            <a:latin typeface="Calibri" panose="020F0502020204030204" pitchFamily="34" charset="0"/>
            <a:cs typeface="Calibri" panose="020F0502020204030204" pitchFamily="34" charset="0"/>
          </a:endParaRPr>
        </a:p>
      </dgm:t>
    </dgm:pt>
    <dgm:pt modelId="{177E98FE-9F79-4BF8-8E40-60BE10887319}" type="parTrans" cxnId="{F94AF7D9-5718-4D1F-B3A1-A21F2438C835}">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A197C77A-37D9-45E9-AAD6-E9C43C4E9325}" type="sibTrans" cxnId="{F94AF7D9-5718-4D1F-B3A1-A21F2438C835}">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A850EEF8-BB75-4F1A-A390-4B45FC44F134}">
      <dgm:prSet phldrT="[Text]" custT="1"/>
      <dgm:spPr/>
      <dgm:t>
        <a:bodyPr/>
        <a:lstStyle/>
        <a:p>
          <a:pPr algn="just"/>
          <a:r>
            <a:rPr lang="en-US" sz="2200" dirty="0" smtClean="0"/>
            <a:t>Receipt of acknowledgement through SMS</a:t>
          </a:r>
          <a:endParaRPr lang="en-IN" sz="2200" b="0" dirty="0">
            <a:latin typeface="Calibri" panose="020F0502020204030204" pitchFamily="34" charset="0"/>
            <a:cs typeface="Calibri" panose="020F0502020204030204" pitchFamily="34" charset="0"/>
          </a:endParaRPr>
        </a:p>
      </dgm:t>
    </dgm:pt>
    <dgm:pt modelId="{126013B7-AC8D-4E13-96C5-C45350C95789}" type="parTrans" cxnId="{56FB31DC-F5D9-45D3-81A7-4A6386329472}">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1A3A07CE-74CF-48B7-BAF4-17590785625E}" type="sibTrans" cxnId="{56FB31DC-F5D9-45D3-81A7-4A6386329472}">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59803974-AED1-4329-AB2C-02BC1BA33AA5}">
      <dgm:prSet phldrT="[Text]" custT="1"/>
      <dgm:spPr/>
      <dgm:t>
        <a:bodyPr/>
        <a:lstStyle/>
        <a:p>
          <a:pPr algn="just"/>
          <a:r>
            <a:rPr lang="en-GB" sz="2200" b="0" baseline="0" dirty="0" smtClean="0"/>
            <a:t>Digitalized the land records for smooth communication</a:t>
          </a:r>
          <a:endParaRPr lang="en-IN" sz="2200" b="0" dirty="0">
            <a:latin typeface="Calibri" panose="020F0502020204030204" pitchFamily="34" charset="0"/>
            <a:cs typeface="Calibri" panose="020F0502020204030204" pitchFamily="34" charset="0"/>
          </a:endParaRPr>
        </a:p>
      </dgm:t>
    </dgm:pt>
    <dgm:pt modelId="{3040EAA8-DA22-4737-95E0-E1F1289D68AF}" type="parTrans" cxnId="{F5A2234A-22FE-4098-882D-1A7E186A42D0}">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8E2FC259-819A-46D1-8A46-B6387470F32D}" type="sibTrans" cxnId="{F5A2234A-22FE-4098-882D-1A7E186A42D0}">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741AA325-B743-4782-BA5C-6E603DB6701C}">
      <dgm:prSet custT="1"/>
      <dgm:spPr/>
      <dgm:t>
        <a:bodyPr/>
        <a:lstStyle/>
        <a:p>
          <a:pPr algn="just"/>
          <a:r>
            <a:rPr lang="en-US" sz="2200" baseline="0" dirty="0" smtClean="0"/>
            <a:t>Deliver the service to the citizen within the ORTPSA notified time frame.</a:t>
          </a:r>
          <a:endParaRPr lang="en-IN" sz="2200" baseline="0" dirty="0"/>
        </a:p>
      </dgm:t>
    </dgm:pt>
    <dgm:pt modelId="{C3F6F4E2-9B62-48EC-B346-936CE130A304}" type="parTrans" cxnId="{0A05F370-F5DD-446B-8DD1-C10D9476C51B}">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653BC2D6-AA8D-4198-A6EB-D77060029DA4}" type="sibTrans" cxnId="{0A05F370-F5DD-446B-8DD1-C10D9476C51B}">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FD6184DC-6D22-43E9-82F8-E24C6337AC05}">
      <dgm:prSet custT="1"/>
      <dgm:spPr/>
      <dgm:t>
        <a:bodyPr/>
        <a:lstStyle/>
        <a:p>
          <a:pPr algn="just"/>
          <a:r>
            <a:rPr lang="en-US" sz="2200" dirty="0" smtClean="0"/>
            <a:t>Intimation for deposition of conversion fees through SMS</a:t>
          </a:r>
          <a:endParaRPr lang="en-IN" sz="2200" b="0" dirty="0">
            <a:latin typeface="Calibri" panose="020F0502020204030204" pitchFamily="34" charset="0"/>
            <a:cs typeface="Calibri" panose="020F0502020204030204" pitchFamily="34" charset="0"/>
          </a:endParaRPr>
        </a:p>
      </dgm:t>
    </dgm:pt>
    <dgm:pt modelId="{6C66D98E-D466-4350-B768-5D4817E87F1F}" type="parTrans" cxnId="{D1CF7263-8E6A-46B3-9F6A-3C14EE4C48BD}">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CC76929E-CCDC-4E15-B6E8-A7B1E41966E7}" type="sibTrans" cxnId="{D1CF7263-8E6A-46B3-9F6A-3C14EE4C48BD}">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DF937D1F-AC17-48FD-A380-98E74CA676AC}">
      <dgm:prSet custT="1"/>
      <dgm:spPr/>
      <dgm:t>
        <a:bodyPr/>
        <a:lstStyle/>
        <a:p>
          <a:pPr algn="just"/>
          <a:r>
            <a:rPr lang="en-US" sz="2200" dirty="0" smtClean="0"/>
            <a:t>Online tracking of application</a:t>
          </a:r>
          <a:endParaRPr lang="en-IN" sz="2200" b="0" dirty="0">
            <a:latin typeface="Calibri" panose="020F0502020204030204" pitchFamily="34" charset="0"/>
            <a:cs typeface="Calibri" panose="020F0502020204030204" pitchFamily="34" charset="0"/>
          </a:endParaRPr>
        </a:p>
      </dgm:t>
    </dgm:pt>
    <dgm:pt modelId="{14BAB2D6-ADEA-4D6B-B6FE-90FA070B30B5}" type="parTrans" cxnId="{205EB47B-C1D7-48B7-A163-5073A15741BF}">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58615000-5580-4C2B-B1CF-A33EBEE12185}" type="sibTrans" cxnId="{205EB47B-C1D7-48B7-A163-5073A15741BF}">
      <dgm:prSet/>
      <dgm:spPr/>
      <dgm:t>
        <a:bodyPr/>
        <a:lstStyle/>
        <a:p>
          <a:endParaRPr lang="en-IN" sz="2200" b="0">
            <a:solidFill>
              <a:schemeClr val="tx1"/>
            </a:solidFill>
            <a:latin typeface="Calibri" panose="020F0502020204030204" pitchFamily="34" charset="0"/>
            <a:cs typeface="Calibri" panose="020F0502020204030204" pitchFamily="34" charset="0"/>
          </a:endParaRPr>
        </a:p>
      </dgm:t>
    </dgm:pt>
    <dgm:pt modelId="{08C220CA-84F9-41A0-A9D6-11B15FC52A44}" type="pres">
      <dgm:prSet presAssocID="{1066BFB1-1785-4801-8058-2263D315EBF6}" presName="linear" presStyleCnt="0">
        <dgm:presLayoutVars>
          <dgm:dir/>
          <dgm:animLvl val="lvl"/>
          <dgm:resizeHandles val="exact"/>
        </dgm:presLayoutVars>
      </dgm:prSet>
      <dgm:spPr/>
      <dgm:t>
        <a:bodyPr/>
        <a:lstStyle/>
        <a:p>
          <a:endParaRPr lang="en-IN"/>
        </a:p>
      </dgm:t>
    </dgm:pt>
    <dgm:pt modelId="{4CBA5D42-4B31-4F8C-94C6-9B871D6C7F17}" type="pres">
      <dgm:prSet presAssocID="{8FF6E3F9-4074-42A3-AE02-56088869034C}" presName="parentLin" presStyleCnt="0"/>
      <dgm:spPr/>
    </dgm:pt>
    <dgm:pt modelId="{67C33688-615E-4904-9F4D-15D98EBF23ED}" type="pres">
      <dgm:prSet presAssocID="{8FF6E3F9-4074-42A3-AE02-56088869034C}" presName="parentLeftMargin" presStyleLbl="node1" presStyleIdx="0" presStyleCnt="6"/>
      <dgm:spPr/>
      <dgm:t>
        <a:bodyPr/>
        <a:lstStyle/>
        <a:p>
          <a:endParaRPr lang="en-IN"/>
        </a:p>
      </dgm:t>
    </dgm:pt>
    <dgm:pt modelId="{D69B724B-AFBD-4700-BD44-4B011842F154}" type="pres">
      <dgm:prSet presAssocID="{8FF6E3F9-4074-42A3-AE02-56088869034C}" presName="parentText" presStyleLbl="node1" presStyleIdx="0" presStyleCnt="6" custScaleX="127410" custScaleY="149437" custLinFactNeighborX="40" custLinFactNeighborY="-3159">
        <dgm:presLayoutVars>
          <dgm:chMax val="0"/>
          <dgm:bulletEnabled val="1"/>
        </dgm:presLayoutVars>
      </dgm:prSet>
      <dgm:spPr/>
      <dgm:t>
        <a:bodyPr/>
        <a:lstStyle/>
        <a:p>
          <a:endParaRPr lang="en-IN"/>
        </a:p>
      </dgm:t>
    </dgm:pt>
    <dgm:pt modelId="{C94B3EB7-9D6D-4F70-87FD-C3776AA7626E}" type="pres">
      <dgm:prSet presAssocID="{8FF6E3F9-4074-42A3-AE02-56088869034C}" presName="negativeSpace" presStyleCnt="0"/>
      <dgm:spPr/>
    </dgm:pt>
    <dgm:pt modelId="{9301324B-E0FF-4112-A2BD-C2A435909A69}" type="pres">
      <dgm:prSet presAssocID="{8FF6E3F9-4074-42A3-AE02-56088869034C}" presName="childText" presStyleLbl="conFgAcc1" presStyleIdx="0" presStyleCnt="6">
        <dgm:presLayoutVars>
          <dgm:bulletEnabled val="1"/>
        </dgm:presLayoutVars>
      </dgm:prSet>
      <dgm:spPr/>
    </dgm:pt>
    <dgm:pt modelId="{F2A303A5-0EB5-4906-99C6-846FC9FFF743}" type="pres">
      <dgm:prSet presAssocID="{A197C77A-37D9-45E9-AAD6-E9C43C4E9325}" presName="spaceBetweenRectangles" presStyleCnt="0"/>
      <dgm:spPr/>
    </dgm:pt>
    <dgm:pt modelId="{8D173251-E33A-44FA-AC69-40DC024B851E}" type="pres">
      <dgm:prSet presAssocID="{A850EEF8-BB75-4F1A-A390-4B45FC44F134}" presName="parentLin" presStyleCnt="0"/>
      <dgm:spPr/>
    </dgm:pt>
    <dgm:pt modelId="{427D34EC-B979-451A-B185-F5E7382BC9D1}" type="pres">
      <dgm:prSet presAssocID="{A850EEF8-BB75-4F1A-A390-4B45FC44F134}" presName="parentLeftMargin" presStyleLbl="node1" presStyleIdx="0" presStyleCnt="6"/>
      <dgm:spPr/>
      <dgm:t>
        <a:bodyPr/>
        <a:lstStyle/>
        <a:p>
          <a:endParaRPr lang="en-IN"/>
        </a:p>
      </dgm:t>
    </dgm:pt>
    <dgm:pt modelId="{F8ADCFE1-FD1F-4D56-9333-D4519D88D327}" type="pres">
      <dgm:prSet presAssocID="{A850EEF8-BB75-4F1A-A390-4B45FC44F134}" presName="parentText" presStyleLbl="node1" presStyleIdx="1" presStyleCnt="6" custScaleX="127634" custScaleY="149437" custLinFactNeighborX="42" custLinFactNeighborY="-4644">
        <dgm:presLayoutVars>
          <dgm:chMax val="0"/>
          <dgm:bulletEnabled val="1"/>
        </dgm:presLayoutVars>
      </dgm:prSet>
      <dgm:spPr/>
      <dgm:t>
        <a:bodyPr/>
        <a:lstStyle/>
        <a:p>
          <a:endParaRPr lang="en-IN"/>
        </a:p>
      </dgm:t>
    </dgm:pt>
    <dgm:pt modelId="{363B8699-A573-4D3F-BBD2-24E88B0A48CE}" type="pres">
      <dgm:prSet presAssocID="{A850EEF8-BB75-4F1A-A390-4B45FC44F134}" presName="negativeSpace" presStyleCnt="0"/>
      <dgm:spPr/>
    </dgm:pt>
    <dgm:pt modelId="{F27023E0-7372-4EAF-A5DB-4C69B64EC18E}" type="pres">
      <dgm:prSet presAssocID="{A850EEF8-BB75-4F1A-A390-4B45FC44F134}" presName="childText" presStyleLbl="conFgAcc1" presStyleIdx="1" presStyleCnt="6">
        <dgm:presLayoutVars>
          <dgm:bulletEnabled val="1"/>
        </dgm:presLayoutVars>
      </dgm:prSet>
      <dgm:spPr/>
    </dgm:pt>
    <dgm:pt modelId="{0A17CC6C-706B-4B2E-9097-BFC442E079E9}" type="pres">
      <dgm:prSet presAssocID="{1A3A07CE-74CF-48B7-BAF4-17590785625E}" presName="spaceBetweenRectangles" presStyleCnt="0"/>
      <dgm:spPr/>
    </dgm:pt>
    <dgm:pt modelId="{502FF8E7-4E79-4CB2-B458-B0C126F12B63}" type="pres">
      <dgm:prSet presAssocID="{DF937D1F-AC17-48FD-A380-98E74CA676AC}" presName="parentLin" presStyleCnt="0"/>
      <dgm:spPr/>
    </dgm:pt>
    <dgm:pt modelId="{38DD5D69-0534-4EC4-B81E-5E5901572BEB}" type="pres">
      <dgm:prSet presAssocID="{DF937D1F-AC17-48FD-A380-98E74CA676AC}" presName="parentLeftMargin" presStyleLbl="node1" presStyleIdx="1" presStyleCnt="6"/>
      <dgm:spPr/>
      <dgm:t>
        <a:bodyPr/>
        <a:lstStyle/>
        <a:p>
          <a:endParaRPr lang="en-IN"/>
        </a:p>
      </dgm:t>
    </dgm:pt>
    <dgm:pt modelId="{36152D63-505A-4CE4-A056-FADA5A6B0C15}" type="pres">
      <dgm:prSet presAssocID="{DF937D1F-AC17-48FD-A380-98E74CA676AC}" presName="parentText" presStyleLbl="node1" presStyleIdx="2" presStyleCnt="6" custScaleX="128106" custScaleY="131076" custLinFactNeighborX="43">
        <dgm:presLayoutVars>
          <dgm:chMax val="0"/>
          <dgm:bulletEnabled val="1"/>
        </dgm:presLayoutVars>
      </dgm:prSet>
      <dgm:spPr/>
      <dgm:t>
        <a:bodyPr/>
        <a:lstStyle/>
        <a:p>
          <a:endParaRPr lang="en-IN"/>
        </a:p>
      </dgm:t>
    </dgm:pt>
    <dgm:pt modelId="{EE483CCA-13E5-4B52-9E4D-D5A208BB9A29}" type="pres">
      <dgm:prSet presAssocID="{DF937D1F-AC17-48FD-A380-98E74CA676AC}" presName="negativeSpace" presStyleCnt="0"/>
      <dgm:spPr/>
    </dgm:pt>
    <dgm:pt modelId="{CB2619D3-21D7-4E59-AC31-CAC3DC64D988}" type="pres">
      <dgm:prSet presAssocID="{DF937D1F-AC17-48FD-A380-98E74CA676AC}" presName="childText" presStyleLbl="conFgAcc1" presStyleIdx="2" presStyleCnt="6">
        <dgm:presLayoutVars>
          <dgm:bulletEnabled val="1"/>
        </dgm:presLayoutVars>
      </dgm:prSet>
      <dgm:spPr/>
    </dgm:pt>
    <dgm:pt modelId="{1D9A36A3-94A5-4FAC-B068-45496FCC2D63}" type="pres">
      <dgm:prSet presAssocID="{58615000-5580-4C2B-B1CF-A33EBEE12185}" presName="spaceBetweenRectangles" presStyleCnt="0"/>
      <dgm:spPr/>
    </dgm:pt>
    <dgm:pt modelId="{7ED810E6-2FDC-4D86-9870-0B258ADF15A5}" type="pres">
      <dgm:prSet presAssocID="{FD6184DC-6D22-43E9-82F8-E24C6337AC05}" presName="parentLin" presStyleCnt="0"/>
      <dgm:spPr/>
    </dgm:pt>
    <dgm:pt modelId="{DD44D615-07DD-48D6-B50C-E3D0F09785C9}" type="pres">
      <dgm:prSet presAssocID="{FD6184DC-6D22-43E9-82F8-E24C6337AC05}" presName="parentLeftMargin" presStyleLbl="node1" presStyleIdx="2" presStyleCnt="6"/>
      <dgm:spPr/>
      <dgm:t>
        <a:bodyPr/>
        <a:lstStyle/>
        <a:p>
          <a:endParaRPr lang="en-IN"/>
        </a:p>
      </dgm:t>
    </dgm:pt>
    <dgm:pt modelId="{11C312BE-0AE5-4BEB-9C25-3807C92C8D8C}" type="pres">
      <dgm:prSet presAssocID="{FD6184DC-6D22-43E9-82F8-E24C6337AC05}" presName="parentText" presStyleLbl="node1" presStyleIdx="3" presStyleCnt="6" custScaleX="127877" custScaleY="143068">
        <dgm:presLayoutVars>
          <dgm:chMax val="0"/>
          <dgm:bulletEnabled val="1"/>
        </dgm:presLayoutVars>
      </dgm:prSet>
      <dgm:spPr/>
      <dgm:t>
        <a:bodyPr/>
        <a:lstStyle/>
        <a:p>
          <a:endParaRPr lang="en-IN"/>
        </a:p>
      </dgm:t>
    </dgm:pt>
    <dgm:pt modelId="{CA9E8143-AD60-4697-9081-0F3148664E4A}" type="pres">
      <dgm:prSet presAssocID="{FD6184DC-6D22-43E9-82F8-E24C6337AC05}" presName="negativeSpace" presStyleCnt="0"/>
      <dgm:spPr/>
    </dgm:pt>
    <dgm:pt modelId="{C44A81D3-CE3C-491A-9B88-204EB59BF3E6}" type="pres">
      <dgm:prSet presAssocID="{FD6184DC-6D22-43E9-82F8-E24C6337AC05}" presName="childText" presStyleLbl="conFgAcc1" presStyleIdx="3" presStyleCnt="6">
        <dgm:presLayoutVars>
          <dgm:bulletEnabled val="1"/>
        </dgm:presLayoutVars>
      </dgm:prSet>
      <dgm:spPr/>
    </dgm:pt>
    <dgm:pt modelId="{C52C8F4C-B074-4C43-96A6-0E0E0CAE4AA8}" type="pres">
      <dgm:prSet presAssocID="{CC76929E-CCDC-4E15-B6E8-A7B1E41966E7}" presName="spaceBetweenRectangles" presStyleCnt="0"/>
      <dgm:spPr/>
    </dgm:pt>
    <dgm:pt modelId="{0EFCC475-1BE7-43E8-89F8-6F7AD14D6253}" type="pres">
      <dgm:prSet presAssocID="{59803974-AED1-4329-AB2C-02BC1BA33AA5}" presName="parentLin" presStyleCnt="0"/>
      <dgm:spPr/>
    </dgm:pt>
    <dgm:pt modelId="{77026667-7E2C-435E-BFE4-E3FDD351FBC5}" type="pres">
      <dgm:prSet presAssocID="{59803974-AED1-4329-AB2C-02BC1BA33AA5}" presName="parentLeftMargin" presStyleLbl="node1" presStyleIdx="3" presStyleCnt="6"/>
      <dgm:spPr/>
      <dgm:t>
        <a:bodyPr/>
        <a:lstStyle/>
        <a:p>
          <a:endParaRPr lang="en-IN"/>
        </a:p>
      </dgm:t>
    </dgm:pt>
    <dgm:pt modelId="{CDDBF5B9-ADD9-4302-8D6B-5EF5D46128B6}" type="pres">
      <dgm:prSet presAssocID="{59803974-AED1-4329-AB2C-02BC1BA33AA5}" presName="parentText" presStyleLbl="node1" presStyleIdx="4" presStyleCnt="6" custScaleX="127973" custScaleY="151591">
        <dgm:presLayoutVars>
          <dgm:chMax val="0"/>
          <dgm:bulletEnabled val="1"/>
        </dgm:presLayoutVars>
      </dgm:prSet>
      <dgm:spPr/>
      <dgm:t>
        <a:bodyPr/>
        <a:lstStyle/>
        <a:p>
          <a:endParaRPr lang="en-IN"/>
        </a:p>
      </dgm:t>
    </dgm:pt>
    <dgm:pt modelId="{99B1696D-B966-4BFF-A961-9BFE6BD909BC}" type="pres">
      <dgm:prSet presAssocID="{59803974-AED1-4329-AB2C-02BC1BA33AA5}" presName="negativeSpace" presStyleCnt="0"/>
      <dgm:spPr/>
    </dgm:pt>
    <dgm:pt modelId="{C29881A0-4961-4707-B714-6F0AFC030DD9}" type="pres">
      <dgm:prSet presAssocID="{59803974-AED1-4329-AB2C-02BC1BA33AA5}" presName="childText" presStyleLbl="conFgAcc1" presStyleIdx="4" presStyleCnt="6" custLinFactNeighborX="403">
        <dgm:presLayoutVars>
          <dgm:bulletEnabled val="1"/>
        </dgm:presLayoutVars>
      </dgm:prSet>
      <dgm:spPr/>
    </dgm:pt>
    <dgm:pt modelId="{592E88E2-49AA-41CE-8D5D-21857F00D74B}" type="pres">
      <dgm:prSet presAssocID="{8E2FC259-819A-46D1-8A46-B6387470F32D}" presName="spaceBetweenRectangles" presStyleCnt="0"/>
      <dgm:spPr/>
    </dgm:pt>
    <dgm:pt modelId="{82913196-87A3-4470-9C4B-2F975A4E70EA}" type="pres">
      <dgm:prSet presAssocID="{741AA325-B743-4782-BA5C-6E603DB6701C}" presName="parentLin" presStyleCnt="0"/>
      <dgm:spPr/>
    </dgm:pt>
    <dgm:pt modelId="{69F37232-16F5-4FA7-9BAC-96214C6511A6}" type="pres">
      <dgm:prSet presAssocID="{741AA325-B743-4782-BA5C-6E603DB6701C}" presName="parentLeftMargin" presStyleLbl="node1" presStyleIdx="4" presStyleCnt="6"/>
      <dgm:spPr/>
      <dgm:t>
        <a:bodyPr/>
        <a:lstStyle/>
        <a:p>
          <a:endParaRPr lang="en-IN"/>
        </a:p>
      </dgm:t>
    </dgm:pt>
    <dgm:pt modelId="{A0C62651-1AB4-44FB-BA93-809098F0806F}" type="pres">
      <dgm:prSet presAssocID="{741AA325-B743-4782-BA5C-6E603DB6701C}" presName="parentText" presStyleLbl="node1" presStyleIdx="5" presStyleCnt="6" custScaleX="126733" custScaleY="129635">
        <dgm:presLayoutVars>
          <dgm:chMax val="0"/>
          <dgm:bulletEnabled val="1"/>
        </dgm:presLayoutVars>
      </dgm:prSet>
      <dgm:spPr/>
      <dgm:t>
        <a:bodyPr/>
        <a:lstStyle/>
        <a:p>
          <a:endParaRPr lang="en-IN"/>
        </a:p>
      </dgm:t>
    </dgm:pt>
    <dgm:pt modelId="{9BD61B4D-11B7-4D82-AAFF-FB09A3B5256B}" type="pres">
      <dgm:prSet presAssocID="{741AA325-B743-4782-BA5C-6E603DB6701C}" presName="negativeSpace" presStyleCnt="0"/>
      <dgm:spPr/>
    </dgm:pt>
    <dgm:pt modelId="{1D013B73-7873-4249-B411-80FD6D6EDF9D}" type="pres">
      <dgm:prSet presAssocID="{741AA325-B743-4782-BA5C-6E603DB6701C}" presName="childText" presStyleLbl="conFgAcc1" presStyleIdx="5" presStyleCnt="6">
        <dgm:presLayoutVars>
          <dgm:bulletEnabled val="1"/>
        </dgm:presLayoutVars>
      </dgm:prSet>
      <dgm:spPr/>
    </dgm:pt>
  </dgm:ptLst>
  <dgm:cxnLst>
    <dgm:cxn modelId="{D4E95B86-E1AB-4F13-921B-6905C9C0B08E}" type="presOf" srcId="{8FF6E3F9-4074-42A3-AE02-56088869034C}" destId="{67C33688-615E-4904-9F4D-15D98EBF23ED}" srcOrd="0" destOrd="0" presId="urn:microsoft.com/office/officeart/2005/8/layout/list1"/>
    <dgm:cxn modelId="{E6A917E0-E3C4-43B4-A6E6-0B1F5FE7849A}" type="presOf" srcId="{FD6184DC-6D22-43E9-82F8-E24C6337AC05}" destId="{11C312BE-0AE5-4BEB-9C25-3807C92C8D8C}" srcOrd="1" destOrd="0" presId="urn:microsoft.com/office/officeart/2005/8/layout/list1"/>
    <dgm:cxn modelId="{0A05F370-F5DD-446B-8DD1-C10D9476C51B}" srcId="{1066BFB1-1785-4801-8058-2263D315EBF6}" destId="{741AA325-B743-4782-BA5C-6E603DB6701C}" srcOrd="5" destOrd="0" parTransId="{C3F6F4E2-9B62-48EC-B346-936CE130A304}" sibTransId="{653BC2D6-AA8D-4198-A6EB-D77060029DA4}"/>
    <dgm:cxn modelId="{F94AF7D9-5718-4D1F-B3A1-A21F2438C835}" srcId="{1066BFB1-1785-4801-8058-2263D315EBF6}" destId="{8FF6E3F9-4074-42A3-AE02-56088869034C}" srcOrd="0" destOrd="0" parTransId="{177E98FE-9F79-4BF8-8E40-60BE10887319}" sibTransId="{A197C77A-37D9-45E9-AAD6-E9C43C4E9325}"/>
    <dgm:cxn modelId="{F5A2234A-22FE-4098-882D-1A7E186A42D0}" srcId="{1066BFB1-1785-4801-8058-2263D315EBF6}" destId="{59803974-AED1-4329-AB2C-02BC1BA33AA5}" srcOrd="4" destOrd="0" parTransId="{3040EAA8-DA22-4737-95E0-E1F1289D68AF}" sibTransId="{8E2FC259-819A-46D1-8A46-B6387470F32D}"/>
    <dgm:cxn modelId="{29DD41D8-9F55-44D4-AAB3-BEC06083619F}" type="presOf" srcId="{8FF6E3F9-4074-42A3-AE02-56088869034C}" destId="{D69B724B-AFBD-4700-BD44-4B011842F154}" srcOrd="1" destOrd="0" presId="urn:microsoft.com/office/officeart/2005/8/layout/list1"/>
    <dgm:cxn modelId="{AC5126AA-D77C-45E9-997E-705B58E8169F}" type="presOf" srcId="{FD6184DC-6D22-43E9-82F8-E24C6337AC05}" destId="{DD44D615-07DD-48D6-B50C-E3D0F09785C9}" srcOrd="0" destOrd="0" presId="urn:microsoft.com/office/officeart/2005/8/layout/list1"/>
    <dgm:cxn modelId="{DFCEAE97-7792-430E-B9BD-E3F9F386DCA5}" type="presOf" srcId="{1066BFB1-1785-4801-8058-2263D315EBF6}" destId="{08C220CA-84F9-41A0-A9D6-11B15FC52A44}" srcOrd="0" destOrd="0" presId="urn:microsoft.com/office/officeart/2005/8/layout/list1"/>
    <dgm:cxn modelId="{E6AF49CD-6CCE-4B7C-A94F-789C7C65C37F}" type="presOf" srcId="{DF937D1F-AC17-48FD-A380-98E74CA676AC}" destId="{38DD5D69-0534-4EC4-B81E-5E5901572BEB}" srcOrd="0" destOrd="0" presId="urn:microsoft.com/office/officeart/2005/8/layout/list1"/>
    <dgm:cxn modelId="{67D06BBD-D5DA-48E2-BE01-D77872CD4C61}" type="presOf" srcId="{A850EEF8-BB75-4F1A-A390-4B45FC44F134}" destId="{427D34EC-B979-451A-B185-F5E7382BC9D1}" srcOrd="0" destOrd="0" presId="urn:microsoft.com/office/officeart/2005/8/layout/list1"/>
    <dgm:cxn modelId="{874781DC-7999-4FED-8D69-45142945B64A}" type="presOf" srcId="{741AA325-B743-4782-BA5C-6E603DB6701C}" destId="{A0C62651-1AB4-44FB-BA93-809098F0806F}" srcOrd="1" destOrd="0" presId="urn:microsoft.com/office/officeart/2005/8/layout/list1"/>
    <dgm:cxn modelId="{501A7A12-F613-453E-B107-6812C0423573}" type="presOf" srcId="{DF937D1F-AC17-48FD-A380-98E74CA676AC}" destId="{36152D63-505A-4CE4-A056-FADA5A6B0C15}" srcOrd="1" destOrd="0" presId="urn:microsoft.com/office/officeart/2005/8/layout/list1"/>
    <dgm:cxn modelId="{56FB31DC-F5D9-45D3-81A7-4A6386329472}" srcId="{1066BFB1-1785-4801-8058-2263D315EBF6}" destId="{A850EEF8-BB75-4F1A-A390-4B45FC44F134}" srcOrd="1" destOrd="0" parTransId="{126013B7-AC8D-4E13-96C5-C45350C95789}" sibTransId="{1A3A07CE-74CF-48B7-BAF4-17590785625E}"/>
    <dgm:cxn modelId="{20AE385C-D33C-48AD-8C10-59F1F9EA42C7}" type="presOf" srcId="{59803974-AED1-4329-AB2C-02BC1BA33AA5}" destId="{77026667-7E2C-435E-BFE4-E3FDD351FBC5}" srcOrd="0" destOrd="0" presId="urn:microsoft.com/office/officeart/2005/8/layout/list1"/>
    <dgm:cxn modelId="{709A9ED9-4266-48E5-8B57-71E19324D4D8}" type="presOf" srcId="{A850EEF8-BB75-4F1A-A390-4B45FC44F134}" destId="{F8ADCFE1-FD1F-4D56-9333-D4519D88D327}" srcOrd="1" destOrd="0" presId="urn:microsoft.com/office/officeart/2005/8/layout/list1"/>
    <dgm:cxn modelId="{205EB47B-C1D7-48B7-A163-5073A15741BF}" srcId="{1066BFB1-1785-4801-8058-2263D315EBF6}" destId="{DF937D1F-AC17-48FD-A380-98E74CA676AC}" srcOrd="2" destOrd="0" parTransId="{14BAB2D6-ADEA-4D6B-B6FE-90FA070B30B5}" sibTransId="{58615000-5580-4C2B-B1CF-A33EBEE12185}"/>
    <dgm:cxn modelId="{6FD1C284-599A-4B2E-A3F5-D6881A8A0477}" type="presOf" srcId="{59803974-AED1-4329-AB2C-02BC1BA33AA5}" destId="{CDDBF5B9-ADD9-4302-8D6B-5EF5D46128B6}" srcOrd="1" destOrd="0" presId="urn:microsoft.com/office/officeart/2005/8/layout/list1"/>
    <dgm:cxn modelId="{D1CF7263-8E6A-46B3-9F6A-3C14EE4C48BD}" srcId="{1066BFB1-1785-4801-8058-2263D315EBF6}" destId="{FD6184DC-6D22-43E9-82F8-E24C6337AC05}" srcOrd="3" destOrd="0" parTransId="{6C66D98E-D466-4350-B768-5D4817E87F1F}" sibTransId="{CC76929E-CCDC-4E15-B6E8-A7B1E41966E7}"/>
    <dgm:cxn modelId="{14C11607-D3BE-4FF8-8D6B-42FDB86BB5FA}" type="presOf" srcId="{741AA325-B743-4782-BA5C-6E603DB6701C}" destId="{69F37232-16F5-4FA7-9BAC-96214C6511A6}" srcOrd="0" destOrd="0" presId="urn:microsoft.com/office/officeart/2005/8/layout/list1"/>
    <dgm:cxn modelId="{150C6F16-CDA3-490B-870C-E15CF8D609A4}" type="presParOf" srcId="{08C220CA-84F9-41A0-A9D6-11B15FC52A44}" destId="{4CBA5D42-4B31-4F8C-94C6-9B871D6C7F17}" srcOrd="0" destOrd="0" presId="urn:microsoft.com/office/officeart/2005/8/layout/list1"/>
    <dgm:cxn modelId="{C07807D1-2B73-4158-8F81-7D59414B67DC}" type="presParOf" srcId="{4CBA5D42-4B31-4F8C-94C6-9B871D6C7F17}" destId="{67C33688-615E-4904-9F4D-15D98EBF23ED}" srcOrd="0" destOrd="0" presId="urn:microsoft.com/office/officeart/2005/8/layout/list1"/>
    <dgm:cxn modelId="{01D2E46B-1748-4421-A4A2-52110D9624D7}" type="presParOf" srcId="{4CBA5D42-4B31-4F8C-94C6-9B871D6C7F17}" destId="{D69B724B-AFBD-4700-BD44-4B011842F154}" srcOrd="1" destOrd="0" presId="urn:microsoft.com/office/officeart/2005/8/layout/list1"/>
    <dgm:cxn modelId="{34C070A0-527A-460E-9B64-FBB69C78B711}" type="presParOf" srcId="{08C220CA-84F9-41A0-A9D6-11B15FC52A44}" destId="{C94B3EB7-9D6D-4F70-87FD-C3776AA7626E}" srcOrd="1" destOrd="0" presId="urn:microsoft.com/office/officeart/2005/8/layout/list1"/>
    <dgm:cxn modelId="{0527F29D-55FF-4DD7-9CCC-0B05B6F975AC}" type="presParOf" srcId="{08C220CA-84F9-41A0-A9D6-11B15FC52A44}" destId="{9301324B-E0FF-4112-A2BD-C2A435909A69}" srcOrd="2" destOrd="0" presId="urn:microsoft.com/office/officeart/2005/8/layout/list1"/>
    <dgm:cxn modelId="{8D0A1FB0-0868-407E-8BA5-293AF59112AB}" type="presParOf" srcId="{08C220CA-84F9-41A0-A9D6-11B15FC52A44}" destId="{F2A303A5-0EB5-4906-99C6-846FC9FFF743}" srcOrd="3" destOrd="0" presId="urn:microsoft.com/office/officeart/2005/8/layout/list1"/>
    <dgm:cxn modelId="{34518F5A-3725-4E1B-BFD3-8EF8A1E36E5A}" type="presParOf" srcId="{08C220CA-84F9-41A0-A9D6-11B15FC52A44}" destId="{8D173251-E33A-44FA-AC69-40DC024B851E}" srcOrd="4" destOrd="0" presId="urn:microsoft.com/office/officeart/2005/8/layout/list1"/>
    <dgm:cxn modelId="{0D47EB87-E2FC-440F-B4B8-136A460C39B7}" type="presParOf" srcId="{8D173251-E33A-44FA-AC69-40DC024B851E}" destId="{427D34EC-B979-451A-B185-F5E7382BC9D1}" srcOrd="0" destOrd="0" presId="urn:microsoft.com/office/officeart/2005/8/layout/list1"/>
    <dgm:cxn modelId="{974082FC-F3BB-48D6-A9A9-C21A3F6EA486}" type="presParOf" srcId="{8D173251-E33A-44FA-AC69-40DC024B851E}" destId="{F8ADCFE1-FD1F-4D56-9333-D4519D88D327}" srcOrd="1" destOrd="0" presId="urn:microsoft.com/office/officeart/2005/8/layout/list1"/>
    <dgm:cxn modelId="{A55EC038-ACED-4FAA-B4C6-E4B15E1223C5}" type="presParOf" srcId="{08C220CA-84F9-41A0-A9D6-11B15FC52A44}" destId="{363B8699-A573-4D3F-BBD2-24E88B0A48CE}" srcOrd="5" destOrd="0" presId="urn:microsoft.com/office/officeart/2005/8/layout/list1"/>
    <dgm:cxn modelId="{99205687-EC96-4904-A24C-6318EE0972BC}" type="presParOf" srcId="{08C220CA-84F9-41A0-A9D6-11B15FC52A44}" destId="{F27023E0-7372-4EAF-A5DB-4C69B64EC18E}" srcOrd="6" destOrd="0" presId="urn:microsoft.com/office/officeart/2005/8/layout/list1"/>
    <dgm:cxn modelId="{94D8A989-2058-48EF-9E44-5C8CACAFE9FE}" type="presParOf" srcId="{08C220CA-84F9-41A0-A9D6-11B15FC52A44}" destId="{0A17CC6C-706B-4B2E-9097-BFC442E079E9}" srcOrd="7" destOrd="0" presId="urn:microsoft.com/office/officeart/2005/8/layout/list1"/>
    <dgm:cxn modelId="{CCF24958-E116-4450-8837-E21F9C2FD297}" type="presParOf" srcId="{08C220CA-84F9-41A0-A9D6-11B15FC52A44}" destId="{502FF8E7-4E79-4CB2-B458-B0C126F12B63}" srcOrd="8" destOrd="0" presId="urn:microsoft.com/office/officeart/2005/8/layout/list1"/>
    <dgm:cxn modelId="{61E7B3DA-1101-4854-9A14-0AAFB808094E}" type="presParOf" srcId="{502FF8E7-4E79-4CB2-B458-B0C126F12B63}" destId="{38DD5D69-0534-4EC4-B81E-5E5901572BEB}" srcOrd="0" destOrd="0" presId="urn:microsoft.com/office/officeart/2005/8/layout/list1"/>
    <dgm:cxn modelId="{A0EF70C4-10D3-4D0C-8FBF-B61A14AA3A2F}" type="presParOf" srcId="{502FF8E7-4E79-4CB2-B458-B0C126F12B63}" destId="{36152D63-505A-4CE4-A056-FADA5A6B0C15}" srcOrd="1" destOrd="0" presId="urn:microsoft.com/office/officeart/2005/8/layout/list1"/>
    <dgm:cxn modelId="{2652D16E-EDCF-4293-9286-FE57BDDC43E0}" type="presParOf" srcId="{08C220CA-84F9-41A0-A9D6-11B15FC52A44}" destId="{EE483CCA-13E5-4B52-9E4D-D5A208BB9A29}" srcOrd="9" destOrd="0" presId="urn:microsoft.com/office/officeart/2005/8/layout/list1"/>
    <dgm:cxn modelId="{4A2A63AD-D13F-43C2-B0BE-AAC423FF9D7E}" type="presParOf" srcId="{08C220CA-84F9-41A0-A9D6-11B15FC52A44}" destId="{CB2619D3-21D7-4E59-AC31-CAC3DC64D988}" srcOrd="10" destOrd="0" presId="urn:microsoft.com/office/officeart/2005/8/layout/list1"/>
    <dgm:cxn modelId="{E6C02079-C4E0-437C-A914-46193783F285}" type="presParOf" srcId="{08C220CA-84F9-41A0-A9D6-11B15FC52A44}" destId="{1D9A36A3-94A5-4FAC-B068-45496FCC2D63}" srcOrd="11" destOrd="0" presId="urn:microsoft.com/office/officeart/2005/8/layout/list1"/>
    <dgm:cxn modelId="{0D516EB7-6BD0-4AF2-8998-88D2011FEBE0}" type="presParOf" srcId="{08C220CA-84F9-41A0-A9D6-11B15FC52A44}" destId="{7ED810E6-2FDC-4D86-9870-0B258ADF15A5}" srcOrd="12" destOrd="0" presId="urn:microsoft.com/office/officeart/2005/8/layout/list1"/>
    <dgm:cxn modelId="{0D72ED23-8477-4062-A5AC-1B7E581FB804}" type="presParOf" srcId="{7ED810E6-2FDC-4D86-9870-0B258ADF15A5}" destId="{DD44D615-07DD-48D6-B50C-E3D0F09785C9}" srcOrd="0" destOrd="0" presId="urn:microsoft.com/office/officeart/2005/8/layout/list1"/>
    <dgm:cxn modelId="{050AB09B-973D-499C-A441-D78757DA3DDB}" type="presParOf" srcId="{7ED810E6-2FDC-4D86-9870-0B258ADF15A5}" destId="{11C312BE-0AE5-4BEB-9C25-3807C92C8D8C}" srcOrd="1" destOrd="0" presId="urn:microsoft.com/office/officeart/2005/8/layout/list1"/>
    <dgm:cxn modelId="{F26B26D9-E33F-429F-9ADC-14C30CEF5208}" type="presParOf" srcId="{08C220CA-84F9-41A0-A9D6-11B15FC52A44}" destId="{CA9E8143-AD60-4697-9081-0F3148664E4A}" srcOrd="13" destOrd="0" presId="urn:microsoft.com/office/officeart/2005/8/layout/list1"/>
    <dgm:cxn modelId="{F50A8CB1-49C0-4E4E-9CD5-E3446C1CB736}" type="presParOf" srcId="{08C220CA-84F9-41A0-A9D6-11B15FC52A44}" destId="{C44A81D3-CE3C-491A-9B88-204EB59BF3E6}" srcOrd="14" destOrd="0" presId="urn:microsoft.com/office/officeart/2005/8/layout/list1"/>
    <dgm:cxn modelId="{381F76BE-70B9-427E-AB53-D4D294E882E9}" type="presParOf" srcId="{08C220CA-84F9-41A0-A9D6-11B15FC52A44}" destId="{C52C8F4C-B074-4C43-96A6-0E0E0CAE4AA8}" srcOrd="15" destOrd="0" presId="urn:microsoft.com/office/officeart/2005/8/layout/list1"/>
    <dgm:cxn modelId="{CEBB6C40-AD10-4592-84DD-A505FAE94E20}" type="presParOf" srcId="{08C220CA-84F9-41A0-A9D6-11B15FC52A44}" destId="{0EFCC475-1BE7-43E8-89F8-6F7AD14D6253}" srcOrd="16" destOrd="0" presId="urn:microsoft.com/office/officeart/2005/8/layout/list1"/>
    <dgm:cxn modelId="{7C2ABB8D-E662-4653-A3E7-C926F2B1C36D}" type="presParOf" srcId="{0EFCC475-1BE7-43E8-89F8-6F7AD14D6253}" destId="{77026667-7E2C-435E-BFE4-E3FDD351FBC5}" srcOrd="0" destOrd="0" presId="urn:microsoft.com/office/officeart/2005/8/layout/list1"/>
    <dgm:cxn modelId="{7E590622-AABD-476D-B50A-6A554689F859}" type="presParOf" srcId="{0EFCC475-1BE7-43E8-89F8-6F7AD14D6253}" destId="{CDDBF5B9-ADD9-4302-8D6B-5EF5D46128B6}" srcOrd="1" destOrd="0" presId="urn:microsoft.com/office/officeart/2005/8/layout/list1"/>
    <dgm:cxn modelId="{93C863BB-E033-4390-BD2A-5F7AF8BECA32}" type="presParOf" srcId="{08C220CA-84F9-41A0-A9D6-11B15FC52A44}" destId="{99B1696D-B966-4BFF-A961-9BFE6BD909BC}" srcOrd="17" destOrd="0" presId="urn:microsoft.com/office/officeart/2005/8/layout/list1"/>
    <dgm:cxn modelId="{B50784DE-DDCA-4E66-8965-35F7E5EAE40F}" type="presParOf" srcId="{08C220CA-84F9-41A0-A9D6-11B15FC52A44}" destId="{C29881A0-4961-4707-B714-6F0AFC030DD9}" srcOrd="18" destOrd="0" presId="urn:microsoft.com/office/officeart/2005/8/layout/list1"/>
    <dgm:cxn modelId="{C4CDDE3A-68C3-4B86-A3FA-267C86B71500}" type="presParOf" srcId="{08C220CA-84F9-41A0-A9D6-11B15FC52A44}" destId="{592E88E2-49AA-41CE-8D5D-21857F00D74B}" srcOrd="19" destOrd="0" presId="urn:microsoft.com/office/officeart/2005/8/layout/list1"/>
    <dgm:cxn modelId="{68CDC8A7-53B7-4BD6-963B-4ADDB8C333B7}" type="presParOf" srcId="{08C220CA-84F9-41A0-A9D6-11B15FC52A44}" destId="{82913196-87A3-4470-9C4B-2F975A4E70EA}" srcOrd="20" destOrd="0" presId="urn:microsoft.com/office/officeart/2005/8/layout/list1"/>
    <dgm:cxn modelId="{59B4F575-2331-4172-B77F-CFE8A51AD4A0}" type="presParOf" srcId="{82913196-87A3-4470-9C4B-2F975A4E70EA}" destId="{69F37232-16F5-4FA7-9BAC-96214C6511A6}" srcOrd="0" destOrd="0" presId="urn:microsoft.com/office/officeart/2005/8/layout/list1"/>
    <dgm:cxn modelId="{17142A09-31E8-44E8-96AF-E0D1BA7ACB40}" type="presParOf" srcId="{82913196-87A3-4470-9C4B-2F975A4E70EA}" destId="{A0C62651-1AB4-44FB-BA93-809098F0806F}" srcOrd="1" destOrd="0" presId="urn:microsoft.com/office/officeart/2005/8/layout/list1"/>
    <dgm:cxn modelId="{CE8D6A5C-FD35-4869-A629-1D1CF0F7A69B}" type="presParOf" srcId="{08C220CA-84F9-41A0-A9D6-11B15FC52A44}" destId="{9BD61B4D-11B7-4D82-AAFF-FB09A3B5256B}" srcOrd="21" destOrd="0" presId="urn:microsoft.com/office/officeart/2005/8/layout/list1"/>
    <dgm:cxn modelId="{D176F24B-A06B-432E-B783-E4B51049BB72}" type="presParOf" srcId="{08C220CA-84F9-41A0-A9D6-11B15FC52A44}" destId="{1D013B73-7873-4249-B411-80FD6D6EDF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2DF74-32C0-4D59-9C63-D34A044D41C5}" type="datetimeFigureOut">
              <a:rPr lang="en-IN" smtClean="0"/>
              <a:pPr/>
              <a:t>18-03-2026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F009D-2B42-4F3F-B141-F180E68CA134}" type="slidenum">
              <a:rPr lang="en-IN" smtClean="0"/>
              <a:pPr/>
              <a:t>‹#›</a:t>
            </a:fld>
            <a:endParaRPr lang="en-IN"/>
          </a:p>
        </p:txBody>
      </p:sp>
    </p:spTree>
    <p:extLst>
      <p:ext uri="{BB962C8B-B14F-4D97-AF65-F5344CB8AC3E}">
        <p14:creationId xmlns:p14="http://schemas.microsoft.com/office/powerpoint/2010/main" val="10079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387350" y="687388"/>
            <a:ext cx="6091238"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notes"/>
          <p:cNvSpPr txBox="1">
            <a:spLocks noGrp="1"/>
          </p:cNvSpPr>
          <p:nvPr>
            <p:ph type="body" idx="1"/>
          </p:nvPr>
        </p:nvSpPr>
        <p:spPr>
          <a:xfrm>
            <a:off x="685801" y="4344989"/>
            <a:ext cx="5486400" cy="4111625"/>
          </a:xfrm>
          <a:prstGeom prst="rect">
            <a:avLst/>
          </a:prstGeom>
          <a:noFill/>
          <a:ln>
            <a:noFill/>
          </a:ln>
        </p:spPr>
        <p:txBody>
          <a:bodyPr spcFirstLastPara="1" wrap="square" lIns="90073" tIns="45024" rIns="90073" bIns="45024" anchor="t" anchorCtr="0">
            <a:noAutofit/>
          </a:bodyPr>
          <a:lstStyle/>
          <a:p>
            <a:endParaRPr dirty="0"/>
          </a:p>
        </p:txBody>
      </p:sp>
      <p:sp>
        <p:nvSpPr>
          <p:cNvPr id="177" name="Google Shape;177;p1:notes"/>
          <p:cNvSpPr txBox="1"/>
          <p:nvPr/>
        </p:nvSpPr>
        <p:spPr>
          <a:xfrm>
            <a:off x="3884615" y="8683626"/>
            <a:ext cx="2971800" cy="458788"/>
          </a:xfrm>
          <a:prstGeom prst="rect">
            <a:avLst/>
          </a:prstGeom>
          <a:noFill/>
          <a:ln>
            <a:noFill/>
          </a:ln>
        </p:spPr>
        <p:txBody>
          <a:bodyPr spcFirstLastPara="1" wrap="square" lIns="90073" tIns="45024" rIns="90073" bIns="45024" anchor="b" anchorCtr="0">
            <a:noAutofit/>
          </a:bodyPr>
          <a:lstStyle/>
          <a:p>
            <a:pPr algn="r"/>
            <a:fld id="{00000000-1234-1234-1234-123412341234}" type="slidenum">
              <a:rPr lang="en-IN" sz="1200">
                <a:solidFill>
                  <a:srgbClr val="727272"/>
                </a:solidFill>
                <a:latin typeface="Poppins"/>
                <a:ea typeface="Poppins"/>
                <a:cs typeface="Poppins"/>
                <a:sym typeface="Poppins"/>
              </a:rPr>
              <a:pPr algn="r"/>
              <a:t>1</a:t>
            </a:fld>
            <a:endParaRPr sz="1200">
              <a:solidFill>
                <a:srgbClr val="727272"/>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12</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13</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14</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15</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16</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17</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18</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19</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20</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21</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22</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24</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26</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28</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4:notes"/>
          <p:cNvSpPr>
            <a:spLocks noGrp="1" noRot="1" noChangeAspect="1"/>
          </p:cNvSpPr>
          <p:nvPr>
            <p:ph type="sldImg" idx="2"/>
          </p:nvPr>
        </p:nvSpPr>
        <p:spPr>
          <a:xfrm>
            <a:off x="7493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4:notes"/>
          <p:cNvSpPr txBox="1">
            <a:spLocks noGrp="1"/>
          </p:cNvSpPr>
          <p:nvPr>
            <p:ph type="body" idx="1"/>
          </p:nvPr>
        </p:nvSpPr>
        <p:spPr>
          <a:xfrm>
            <a:off x="698614" y="4400550"/>
            <a:ext cx="5588914" cy="3600600"/>
          </a:xfrm>
          <a:prstGeom prst="rect">
            <a:avLst/>
          </a:prstGeom>
          <a:noFill/>
          <a:ln>
            <a:noFill/>
          </a:ln>
        </p:spPr>
        <p:txBody>
          <a:bodyPr spcFirstLastPara="1" wrap="square" lIns="92135" tIns="46043" rIns="92135" bIns="46043" anchor="t" anchorCtr="0">
            <a:noAutofit/>
          </a:bodyPr>
          <a:lstStyle/>
          <a:p>
            <a:pPr marL="0" lvl="1">
              <a:lnSpc>
                <a:spcPct val="120000"/>
              </a:lnSpc>
              <a:buClr>
                <a:schemeClr val="dk1"/>
              </a:buClr>
              <a:buSzPts val="1600"/>
            </a:pPr>
            <a:endParaRPr sz="1600">
              <a:latin typeface="Arial"/>
              <a:ea typeface="Arial"/>
              <a:cs typeface="Arial"/>
              <a:sym typeface="Arial"/>
            </a:endParaRPr>
          </a:p>
          <a:p>
            <a:pPr>
              <a:buSzPts val="1400"/>
            </a:pPr>
            <a:endParaRPr/>
          </a:p>
        </p:txBody>
      </p:sp>
      <p:sp>
        <p:nvSpPr>
          <p:cNvPr id="648" name="Google Shape;648;p44:notes"/>
          <p:cNvSpPr txBox="1">
            <a:spLocks noGrp="1"/>
          </p:cNvSpPr>
          <p:nvPr>
            <p:ph type="sldNum" idx="12"/>
          </p:nvPr>
        </p:nvSpPr>
        <p:spPr>
          <a:xfrm>
            <a:off x="3957198" y="8685214"/>
            <a:ext cx="3027328" cy="458700"/>
          </a:xfrm>
          <a:prstGeom prst="rect">
            <a:avLst/>
          </a:prstGeom>
          <a:noFill/>
          <a:ln>
            <a:noFill/>
          </a:ln>
        </p:spPr>
        <p:txBody>
          <a:bodyPr spcFirstLastPara="1" wrap="square" lIns="92135" tIns="46043" rIns="92135" bIns="46043" anchor="b" anchorCtr="0">
            <a:noAutofit/>
          </a:bodyPr>
          <a:lstStyle/>
          <a:p>
            <a:pPr>
              <a:buSzPts val="1400"/>
            </a:pPr>
            <a:fld id="{00000000-1234-1234-1234-123412341234}" type="slidenum">
              <a:rPr lang="en-IN">
                <a:solidFill>
                  <a:srgbClr val="000000"/>
                </a:solidFill>
              </a:rPr>
              <a:pPr>
                <a:buSzPts val="1400"/>
              </a:pPr>
              <a:t>3</a:t>
            </a:fld>
            <a:endParaRPr>
              <a:solidFill>
                <a:srgbClr val="000000"/>
              </a:solidFill>
            </a:endParaRPr>
          </a:p>
        </p:txBody>
      </p:sp>
    </p:spTree>
    <p:extLst>
      <p:ext uri="{BB962C8B-B14F-4D97-AF65-F5344CB8AC3E}">
        <p14:creationId xmlns:p14="http://schemas.microsoft.com/office/powerpoint/2010/main" val="429478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4</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6</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7</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8</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9</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0788"/>
            <a:ext cx="5859463" cy="3295650"/>
          </a:xfrm>
        </p:spPr>
      </p:sp>
      <p:sp>
        <p:nvSpPr>
          <p:cNvPr id="3" name="Notes Placeholder 2"/>
          <p:cNvSpPr>
            <a:spLocks noGrp="1"/>
          </p:cNvSpPr>
          <p:nvPr>
            <p:ph type="body" idx="1"/>
          </p:nvPr>
        </p:nvSpPr>
        <p:spPr/>
        <p:txBody>
          <a:bodyPr/>
          <a:lstStyle/>
          <a:p>
            <a:pPr marL="0" lvl="1">
              <a:lnSpc>
                <a:spcPct val="120000"/>
              </a:lnSpc>
            </a:pPr>
            <a:endParaRPr lang="en-US" sz="1600" dirty="0">
              <a:latin typeface="Cambria" pitchFamily="18" charset="0"/>
            </a:endParaRPr>
          </a:p>
          <a:p>
            <a:endParaRPr lang="en-IN" dirty="0"/>
          </a:p>
        </p:txBody>
      </p:sp>
      <p:sp>
        <p:nvSpPr>
          <p:cNvPr id="4" name="Slide Number Placeholder 3"/>
          <p:cNvSpPr>
            <a:spLocks noGrp="1"/>
          </p:cNvSpPr>
          <p:nvPr>
            <p:ph type="sldNum" sz="quarter" idx="10"/>
          </p:nvPr>
        </p:nvSpPr>
        <p:spPr/>
        <p:txBody>
          <a:bodyPr/>
          <a:lstStyle/>
          <a:p>
            <a:pPr defTabSz="904433">
              <a:defRPr/>
            </a:pPr>
            <a:fld id="{F981E8CE-25B2-48B4-9925-76C78D73BE0C}" type="slidenum">
              <a:rPr lang="en-IN">
                <a:solidFill>
                  <a:prstClr val="black"/>
                </a:solidFill>
                <a:latin typeface="Calibri"/>
              </a:rPr>
              <a:pPr defTabSz="904433">
                <a:defRPr/>
              </a:pPr>
              <a:t>11</a:t>
            </a:fld>
            <a:endParaRPr lang="en-IN">
              <a:solidFill>
                <a:prstClr val="black"/>
              </a:solidFill>
              <a:latin typeface="Calibri"/>
            </a:endParaRPr>
          </a:p>
        </p:txBody>
      </p:sp>
    </p:spTree>
    <p:extLst>
      <p:ext uri="{BB962C8B-B14F-4D97-AF65-F5344CB8AC3E}">
        <p14:creationId xmlns:p14="http://schemas.microsoft.com/office/powerpoint/2010/main" val="28423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8B032B8A-33E9-49EA-85A5-89B852155200}" type="datetimeFigureOut">
              <a:rPr lang="en-US"/>
              <a:pPr>
                <a:defRPr/>
              </a:pPr>
              <a:t>3/18/2026</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A7E3DAA-034D-4428-842F-00D75A8FD8A8}" type="slidenum">
              <a:rPr lang="en-US"/>
              <a:pPr>
                <a:defRPr/>
              </a:pPr>
              <a:t>‹#›</a:t>
            </a:fld>
            <a:endParaRPr lang="en-US"/>
          </a:p>
        </p:txBody>
      </p:sp>
    </p:spTree>
    <p:extLst>
      <p:ext uri="{BB962C8B-B14F-4D97-AF65-F5344CB8AC3E}">
        <p14:creationId xmlns:p14="http://schemas.microsoft.com/office/powerpoint/2010/main" val="223205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811DCD45-8060-4C6E-A770-7BD3007193A0}" type="datetimeFigureOut">
              <a:rPr lang="en-US"/>
              <a:pPr>
                <a:defRPr/>
              </a:pPr>
              <a:t>3/18/2026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3672ADFF-4512-4B36-852F-01279D42197B}" type="slidenum">
              <a:rPr lang="en-US"/>
              <a:pPr>
                <a:defRPr/>
              </a:pPr>
              <a:t>‹#›</a:t>
            </a:fld>
            <a:endParaRPr lang="en-US"/>
          </a:p>
        </p:txBody>
      </p:sp>
    </p:spTree>
    <p:extLst>
      <p:ext uri="{BB962C8B-B14F-4D97-AF65-F5344CB8AC3E}">
        <p14:creationId xmlns:p14="http://schemas.microsoft.com/office/powerpoint/2010/main" val="124056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480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8"/>
          <p:cNvSpPr txBox="1"/>
          <p:nvPr/>
        </p:nvSpPr>
        <p:spPr>
          <a:xfrm>
            <a:off x="10566401" y="6356807"/>
            <a:ext cx="1016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IN" sz="1300" b="0" i="0" u="none" strike="noStrike" cap="none">
                <a:solidFill>
                  <a:srgbClr val="045C75"/>
                </a:solidFill>
                <a:latin typeface="Constantia"/>
                <a:ea typeface="Constantia"/>
                <a:cs typeface="Constantia"/>
                <a:sym typeface="Constantia"/>
              </a:rPr>
              <a:pPr marL="0" marR="0" lvl="0" indent="0" algn="r" rtl="0">
                <a:spcBef>
                  <a:spcPts val="0"/>
                </a:spcBef>
                <a:spcAft>
                  <a:spcPts val="0"/>
                </a:spcAft>
                <a:buNone/>
              </a:pPr>
              <a:t>1</a:t>
            </a:fld>
            <a:endParaRPr sz="1300" b="0" i="0" u="none" strike="noStrike" cap="none">
              <a:solidFill>
                <a:srgbClr val="045C75"/>
              </a:solidFill>
              <a:latin typeface="Constantia"/>
              <a:ea typeface="Constantia"/>
              <a:cs typeface="Constantia"/>
              <a:sym typeface="Constantia"/>
            </a:endParaRPr>
          </a:p>
        </p:txBody>
      </p:sp>
      <p:sp>
        <p:nvSpPr>
          <p:cNvPr id="181" name="Google Shape;181;p28"/>
          <p:cNvSpPr txBox="1"/>
          <p:nvPr/>
        </p:nvSpPr>
        <p:spPr>
          <a:xfrm>
            <a:off x="10566401" y="6356807"/>
            <a:ext cx="1016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IN" sz="1300" b="0" i="0" u="none" strike="noStrike" cap="none">
                <a:solidFill>
                  <a:srgbClr val="045C75"/>
                </a:solidFill>
                <a:latin typeface="Constantia"/>
                <a:ea typeface="Constantia"/>
                <a:cs typeface="Constantia"/>
                <a:sym typeface="Constantia"/>
              </a:rPr>
              <a:pPr marL="0" marR="0" lvl="0" indent="0" algn="r" rtl="0">
                <a:spcBef>
                  <a:spcPts val="0"/>
                </a:spcBef>
                <a:spcAft>
                  <a:spcPts val="0"/>
                </a:spcAft>
                <a:buNone/>
              </a:pPr>
              <a:t>1</a:t>
            </a:fld>
            <a:endParaRPr sz="1300" b="0" i="0" u="none" strike="noStrike" cap="none">
              <a:solidFill>
                <a:srgbClr val="045C75"/>
              </a:solidFill>
              <a:latin typeface="Constantia"/>
              <a:ea typeface="Constantia"/>
              <a:cs typeface="Constantia"/>
              <a:sym typeface="Constantia"/>
            </a:endParaRPr>
          </a:p>
        </p:txBody>
      </p:sp>
      <p:sp>
        <p:nvSpPr>
          <p:cNvPr id="182" name="Google Shape;182;p28"/>
          <p:cNvSpPr txBox="1"/>
          <p:nvPr/>
        </p:nvSpPr>
        <p:spPr>
          <a:xfrm>
            <a:off x="10566401" y="6356807"/>
            <a:ext cx="1016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IN" sz="1300" b="0" i="0" u="none" strike="noStrike" cap="none">
                <a:solidFill>
                  <a:srgbClr val="045C75"/>
                </a:solidFill>
                <a:latin typeface="Constantia"/>
                <a:ea typeface="Constantia"/>
                <a:cs typeface="Constantia"/>
                <a:sym typeface="Constantia"/>
              </a:rPr>
              <a:pPr marL="0" marR="0" lvl="0" indent="0" algn="r" rtl="0">
                <a:spcBef>
                  <a:spcPts val="0"/>
                </a:spcBef>
                <a:spcAft>
                  <a:spcPts val="0"/>
                </a:spcAft>
                <a:buNone/>
              </a:pPr>
              <a:t>1</a:t>
            </a:fld>
            <a:endParaRPr sz="1300" b="0" i="0" u="none" strike="noStrike" cap="none">
              <a:solidFill>
                <a:srgbClr val="045C75"/>
              </a:solidFill>
              <a:latin typeface="Constantia"/>
              <a:ea typeface="Constantia"/>
              <a:cs typeface="Constantia"/>
              <a:sym typeface="Constantia"/>
            </a:endParaRPr>
          </a:p>
        </p:txBody>
      </p:sp>
      <p:sp>
        <p:nvSpPr>
          <p:cNvPr id="183" name="Google Shape;183;p28"/>
          <p:cNvSpPr/>
          <p:nvPr/>
        </p:nvSpPr>
        <p:spPr>
          <a:xfrm>
            <a:off x="546130" y="1960564"/>
            <a:ext cx="11167533" cy="1464280"/>
          </a:xfrm>
          <a:prstGeom prst="rect">
            <a:avLst/>
          </a:prstGeom>
          <a:solidFill>
            <a:srgbClr val="19194D"/>
          </a:solidFill>
          <a:ln w="12700" cap="flat" cmpd="sng">
            <a:solidFill>
              <a:srgbClr val="A3A3E0"/>
            </a:solidFill>
            <a:prstDash val="solid"/>
            <a:miter lim="800000"/>
            <a:headEnd type="none" w="sm" len="sm"/>
            <a:tailEnd type="none" w="sm" len="sm"/>
          </a:ln>
        </p:spPr>
        <p:txBody>
          <a:bodyPr spcFirstLastPara="1" wrap="square" lIns="37400" tIns="37400" rIns="37400" bIns="37400" anchor="ctr" anchorCtr="0">
            <a:noAutofit/>
          </a:bodyPr>
          <a:lstStyle/>
          <a:p>
            <a:pPr algn="ctr">
              <a:lnSpc>
                <a:spcPct val="85000"/>
              </a:lnSpc>
            </a:pPr>
            <a:r>
              <a:rPr lang="en-US" sz="2800" b="1" dirty="0">
                <a:solidFill>
                  <a:schemeClr val="bg1"/>
                </a:solidFill>
              </a:rPr>
              <a:t>Integrated Asset Management System (IAMS)</a:t>
            </a:r>
            <a:endParaRPr lang="en-US" sz="2600" b="1" dirty="0">
              <a:solidFill>
                <a:schemeClr val="bg1"/>
              </a:solidFill>
              <a:latin typeface="Nunito"/>
              <a:ea typeface="Nunito"/>
              <a:cs typeface="Nunito"/>
              <a:sym typeface="Nunito"/>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781" y="350838"/>
            <a:ext cx="1381125" cy="1609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 xmlns:a16="http://schemas.microsoft.com/office/drawing/2014/main" id="{3ECAAB5F-3C75-43BF-928F-3DA41BADD1C5}"/>
              </a:ext>
            </a:extLst>
          </p:cNvPr>
          <p:cNvSpPr txBox="1"/>
          <p:nvPr/>
        </p:nvSpPr>
        <p:spPr>
          <a:xfrm>
            <a:off x="2401199" y="4928207"/>
            <a:ext cx="7389602" cy="1631216"/>
          </a:xfrm>
          <a:prstGeom prst="rect">
            <a:avLst/>
          </a:prstGeom>
          <a:noFill/>
        </p:spPr>
        <p:txBody>
          <a:bodyPr wrap="square" rtlCol="0">
            <a:spAutoFit/>
          </a:bodyPr>
          <a:lstStyle/>
          <a:p>
            <a:pPr algn="ctr"/>
            <a:r>
              <a:rPr lang="en-US" b="1" dirty="0" smtClean="0"/>
              <a:t>Developed by Center </a:t>
            </a:r>
            <a:r>
              <a:rPr lang="en-US" b="1" dirty="0"/>
              <a:t>for Modernizing Government Initiative (CMGI</a:t>
            </a:r>
            <a:r>
              <a:rPr lang="en-US" b="1" dirty="0" smtClean="0"/>
              <a:t>)</a:t>
            </a:r>
          </a:p>
          <a:p>
            <a:pPr algn="ctr"/>
            <a:endParaRPr lang="en-US" b="1" dirty="0" smtClean="0"/>
          </a:p>
          <a:p>
            <a:pPr algn="ctr"/>
            <a:r>
              <a:rPr lang="en-US" sz="1400" b="1" dirty="0"/>
              <a:t>General Administration and Public Grievance (AR) </a:t>
            </a:r>
            <a:r>
              <a:rPr lang="en-US" sz="1400" b="1" dirty="0" smtClean="0"/>
              <a:t>Department</a:t>
            </a:r>
            <a:endParaRPr lang="en-US" sz="1400" b="1" dirty="0"/>
          </a:p>
          <a:p>
            <a:pPr algn="ctr"/>
            <a:r>
              <a:rPr lang="en-US" sz="1400" b="1" dirty="0">
                <a:solidFill>
                  <a:schemeClr val="accent2">
                    <a:lumMod val="75000"/>
                  </a:schemeClr>
                </a:solidFill>
                <a:latin typeface="Bahnschrift SemiLight" panose="020B0502040204020203" pitchFamily="34" charset="0"/>
              </a:rPr>
              <a:t>Government of Odisha</a:t>
            </a:r>
            <a:endParaRPr lang="en-IN" sz="1400" b="1" dirty="0">
              <a:solidFill>
                <a:schemeClr val="accent2">
                  <a:lumMod val="75000"/>
                </a:schemeClr>
              </a:solidFill>
              <a:latin typeface="Bahnschrift SemiLight" panose="020B0502040204020203" pitchFamily="34" charset="0"/>
            </a:endParaRPr>
          </a:p>
          <a:p>
            <a:endParaRPr lang="en-IN" dirty="0"/>
          </a:p>
        </p:txBody>
      </p:sp>
      <p:pic>
        <p:nvPicPr>
          <p:cNvPr id="2052" name="Picture 1" descr="CMGI::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756" y="3552825"/>
            <a:ext cx="1226008" cy="11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223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1616527"/>
            <a:ext cx="10523764" cy="453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91970"/>
            <a:ext cx="12193588"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15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 APPLICATION FORM</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292468" y="1178168"/>
            <a:ext cx="9653955" cy="5679831"/>
          </a:xfrm>
          <a:ln>
            <a:solidFill>
              <a:schemeClr val="accent1"/>
            </a:solidFill>
            <a:miter lim="800000"/>
            <a:headEnd/>
            <a:tailEnd/>
          </a:ln>
        </p:spPr>
      </p:pic>
    </p:spTree>
    <p:extLst>
      <p:ext uri="{BB962C8B-B14F-4D97-AF65-F5344CB8AC3E}">
        <p14:creationId xmlns:p14="http://schemas.microsoft.com/office/powerpoint/2010/main" val="27846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FUNCTION OF FACILITATION CENTRE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7171194"/>
          </a:xfrm>
          <a:prstGeom prst="rect">
            <a:avLst/>
          </a:prstGeom>
        </p:spPr>
        <p:txBody>
          <a:bodyPr wrap="square">
            <a:spAutoFit/>
          </a:bodyPr>
          <a:lstStyle/>
          <a:p>
            <a:pPr algn="just">
              <a:buFont typeface="Wingdings 2" pitchFamily="18" charset="2"/>
              <a:buNone/>
            </a:pPr>
            <a:r>
              <a:rPr lang="en-US" sz="2400" dirty="0"/>
              <a:t>A Facilitation Centre is set up in the Estate Court Building near Central Record Room, Secretariat, Bhubaneswar so as to facilitate the applicant to apply online for conversion of residential land within Bhubaneswar Municipal Corporation area from "leasehold" status to "freehold" status.</a:t>
            </a:r>
          </a:p>
          <a:p>
            <a:pPr marL="342900" indent="-342900" algn="just">
              <a:buFont typeface="Wingdings" pitchFamily="2" charset="2"/>
              <a:buChar char="v"/>
            </a:pPr>
            <a:r>
              <a:rPr lang="en-US" sz="2400" dirty="0"/>
              <a:t>The applicant has to come to the Facilitation Centre with all relevant papers and documents required for conversion of leasehold land.</a:t>
            </a:r>
          </a:p>
          <a:p>
            <a:pPr marL="342900" indent="-342900" algn="just">
              <a:buFont typeface="Wingdings" pitchFamily="2" charset="2"/>
              <a:buChar char="v"/>
            </a:pPr>
            <a:r>
              <a:rPr lang="en-US" sz="2400" dirty="0"/>
              <a:t>The Facilitation Centre operates in office hours of all working days.</a:t>
            </a:r>
          </a:p>
          <a:p>
            <a:pPr marL="342900" indent="-342900" algn="just">
              <a:buFont typeface="Wingdings" pitchFamily="2" charset="2"/>
              <a:buChar char="v"/>
            </a:pPr>
            <a:r>
              <a:rPr lang="en-US" sz="2400" dirty="0"/>
              <a:t>After filing of application, the applicant will get a unique acknowledgement number. Also if he/she has provided his/her mobile number during filing of application, then a SMS alert will be communicated indicating his/her acknowledgement number, user name and password for future reference.</a:t>
            </a:r>
          </a:p>
          <a:p>
            <a:pPr marL="342900" indent="-342900" algn="just">
              <a:buFont typeface="Wingdings" pitchFamily="2" charset="2"/>
              <a:buChar char="v"/>
            </a:pPr>
            <a:r>
              <a:rPr lang="en-US" sz="2400" dirty="0"/>
              <a:t>The Facilitation Center has the facility of web Camera to capture the live photo of the applicant which will be placed in the space of photograph of the application form.</a:t>
            </a:r>
          </a:p>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05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FUNCTION OF FACILITATION CENTRE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5693866"/>
          </a:xfrm>
          <a:prstGeom prst="rect">
            <a:avLst/>
          </a:prstGeom>
        </p:spPr>
        <p:txBody>
          <a:bodyPr wrap="square">
            <a:spAutoFit/>
          </a:bodyPr>
          <a:lstStyle/>
          <a:p>
            <a:pPr marL="342900" indent="-342900" algn="just">
              <a:buFont typeface="Wingdings" pitchFamily="2" charset="2"/>
              <a:buChar char="v"/>
            </a:pPr>
            <a:r>
              <a:rPr lang="en-US" sz="2400" dirty="0" smtClean="0"/>
              <a:t>The </a:t>
            </a:r>
            <a:r>
              <a:rPr lang="en-US" sz="2400" dirty="0"/>
              <a:t>Facilitation Centre has the facility to capture signature of the applicant through the digital signature pad and the same will be put in the space for signature in the application form</a:t>
            </a:r>
            <a:r>
              <a:rPr lang="en-US" sz="2400" dirty="0" smtClean="0"/>
              <a:t>.</a:t>
            </a:r>
          </a:p>
          <a:p>
            <a:pPr marL="342900" indent="-342900" algn="just">
              <a:buFont typeface="Wingdings" pitchFamily="2" charset="2"/>
              <a:buChar char="v"/>
            </a:pPr>
            <a:r>
              <a:rPr lang="en-US" sz="2400" dirty="0"/>
              <a:t>The documents and relevant papers brought by the applicant can be scanned through the high resolution scanner at the Facilitation Centre and can be attached with the application.</a:t>
            </a:r>
          </a:p>
          <a:p>
            <a:pPr marL="342900" indent="-342900" algn="just">
              <a:buFont typeface="Wingdings" pitchFamily="2" charset="2"/>
              <a:buChar char="v"/>
            </a:pPr>
            <a:r>
              <a:rPr lang="en-US" sz="2400" dirty="0"/>
              <a:t>The applicant can get the printed copy of the acknowledgement at the Facilitation Centre.</a:t>
            </a:r>
          </a:p>
          <a:p>
            <a:pPr marL="342900" indent="-342900" algn="just">
              <a:buFont typeface="Wingdings" pitchFamily="2" charset="2"/>
              <a:buChar char="v"/>
            </a:pPr>
            <a:r>
              <a:rPr lang="en-US" sz="2400" dirty="0"/>
              <a:t>Further, the applicant can come to the Facilitation Centre during office hours of any working days for checking of status of the application.</a:t>
            </a:r>
          </a:p>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8736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FACILITATION CENTRE DASHBOARD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05065"/>
            <a:ext cx="12192000" cy="5910590"/>
          </a:xfrm>
          <a:noFill/>
          <a:ln>
            <a:solidFill>
              <a:schemeClr val="accent1"/>
            </a:solidFill>
            <a:miter lim="800000"/>
            <a:headEnd/>
            <a:tailEnd/>
          </a:ln>
        </p:spPr>
      </p:pic>
    </p:spTree>
    <p:extLst>
      <p:ext uri="{BB962C8B-B14F-4D97-AF65-F5344CB8AC3E}">
        <p14:creationId xmlns:p14="http://schemas.microsoft.com/office/powerpoint/2010/main" val="93868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FACILITATION CENTRE DASHBOARD ( MUTATION)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1119352"/>
            <a:ext cx="12192000" cy="5738648"/>
          </a:xfrm>
          <a:noFill/>
          <a:ln>
            <a:solidFill>
              <a:schemeClr val="accent1"/>
            </a:solidFill>
            <a:miter lim="800000"/>
            <a:headEnd/>
            <a:tailEnd/>
          </a:ln>
        </p:spPr>
      </p:pic>
    </p:spTree>
    <p:extLst>
      <p:ext uri="{BB962C8B-B14F-4D97-AF65-F5344CB8AC3E}">
        <p14:creationId xmlns:p14="http://schemas.microsoft.com/office/powerpoint/2010/main" val="290277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FACILITATION CENTRE DASHBOARD ( NOC)</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03586"/>
            <a:ext cx="12192000" cy="5754413"/>
          </a:xfrm>
          <a:noFill/>
          <a:ln>
            <a:solidFill>
              <a:schemeClr val="accent1"/>
            </a:solidFill>
            <a:miter lim="800000"/>
            <a:headEnd/>
            <a:tailEnd/>
          </a:ln>
        </p:spPr>
      </p:pic>
    </p:spTree>
    <p:extLst>
      <p:ext uri="{BB962C8B-B14F-4D97-AF65-F5344CB8AC3E}">
        <p14:creationId xmlns:p14="http://schemas.microsoft.com/office/powerpoint/2010/main" val="4786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SECTION OFFICER DASHBOARD</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03586"/>
            <a:ext cx="12192000" cy="5754413"/>
          </a:xfrm>
          <a:ln>
            <a:solidFill>
              <a:schemeClr val="accent1"/>
            </a:solidFill>
            <a:miter lim="800000"/>
            <a:headEnd/>
            <a:tailEnd/>
          </a:ln>
        </p:spPr>
      </p:pic>
    </p:spTree>
    <p:extLst>
      <p:ext uri="{BB962C8B-B14F-4D97-AF65-F5344CB8AC3E}">
        <p14:creationId xmlns:p14="http://schemas.microsoft.com/office/powerpoint/2010/main" val="37541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SECTION OFFICER SCRUTINY</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6814" y="1150884"/>
            <a:ext cx="10155117" cy="5707116"/>
          </a:xfrm>
          <a:noFill/>
          <a:ln>
            <a:solidFill>
              <a:schemeClr val="accent1"/>
            </a:solidFill>
            <a:miter lim="800000"/>
            <a:headEnd/>
            <a:tailEnd/>
          </a:ln>
        </p:spPr>
      </p:pic>
    </p:spTree>
    <p:extLst>
      <p:ext uri="{BB962C8B-B14F-4D97-AF65-F5344CB8AC3E}">
        <p14:creationId xmlns:p14="http://schemas.microsoft.com/office/powerpoint/2010/main" val="9581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REVENUE OFFICER SCRUTINY</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a:xfrm>
            <a:off x="1512277" y="1134207"/>
            <a:ext cx="9390186" cy="5723793"/>
          </a:xfrm>
          <a:prstGeom prst="rect">
            <a:avLst/>
          </a:prstGeom>
          <a:ln>
            <a:solidFill>
              <a:schemeClr val="accent1"/>
            </a:solidFill>
            <a:miter lim="800000"/>
            <a:headEnd/>
            <a:tailEnd/>
          </a:ln>
        </p:spPr>
      </p:pic>
    </p:spTree>
    <p:extLst>
      <p:ext uri="{BB962C8B-B14F-4D97-AF65-F5344CB8AC3E}">
        <p14:creationId xmlns:p14="http://schemas.microsoft.com/office/powerpoint/2010/main" val="39109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rPr>
              <a:t>INTRODUCTION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5416868"/>
          </a:xfrm>
          <a:prstGeom prst="rect">
            <a:avLst/>
          </a:prstGeom>
        </p:spPr>
        <p:txBody>
          <a:bodyPr wrap="square">
            <a:spAutoFit/>
          </a:bodyPr>
          <a:lstStyle/>
          <a:p>
            <a:pPr marL="342900" indent="-342900" algn="just" eaLnBrk="0" fontAlgn="base" hangingPunct="0">
              <a:spcBef>
                <a:spcPct val="0"/>
              </a:spcBef>
              <a:spcAft>
                <a:spcPts val="1800"/>
              </a:spcAft>
              <a:buFont typeface="Wingdings" pitchFamily="2" charset="2"/>
              <a:buChar char="v"/>
              <a:defRPr/>
            </a:pPr>
            <a:r>
              <a:rPr lang="en-US" sz="2400" b="1" dirty="0"/>
              <a:t>Integrated Asset Management System (IAMS)</a:t>
            </a:r>
            <a:r>
              <a:rPr lang="en-US" sz="2400" dirty="0"/>
              <a:t> is developed in house </a:t>
            </a:r>
            <a:r>
              <a:rPr lang="en-US" sz="2400" dirty="0" smtClean="0"/>
              <a:t>to </a:t>
            </a:r>
            <a:r>
              <a:rPr lang="en-US" sz="2400" dirty="0"/>
              <a:t>ensure smooth management of residential land conversion within Bhubaneswar Municipal Corporation area from "</a:t>
            </a:r>
            <a:r>
              <a:rPr lang="en-US" sz="2400" dirty="0" smtClean="0"/>
              <a:t>leasehold” to </a:t>
            </a:r>
            <a:r>
              <a:rPr lang="en-US" sz="2400" dirty="0"/>
              <a:t>"</a:t>
            </a:r>
            <a:r>
              <a:rPr lang="en-US" sz="2400" dirty="0" smtClean="0"/>
              <a:t>freehold“ initially and later NOC and Mutation added  </a:t>
            </a:r>
            <a:r>
              <a:rPr lang="en-US" sz="2400" dirty="0"/>
              <a:t>to minimize processing time and bring transparency in the process followed by the General Administration Department through use of Information and Communication Technology. </a:t>
            </a:r>
            <a:endParaRPr lang="en-US" sz="2400" dirty="0" smtClean="0"/>
          </a:p>
          <a:p>
            <a:pPr marL="342900" indent="-342900" algn="just" eaLnBrk="0" fontAlgn="base" hangingPunct="0">
              <a:spcBef>
                <a:spcPct val="0"/>
              </a:spcBef>
              <a:spcAft>
                <a:spcPts val="1800"/>
              </a:spcAft>
              <a:buFont typeface="Wingdings" pitchFamily="2" charset="2"/>
              <a:buChar char="v"/>
              <a:defRPr/>
            </a:pPr>
            <a:r>
              <a:rPr lang="en-US" sz="2400" dirty="0" smtClean="0"/>
              <a:t>IAMS </a:t>
            </a:r>
            <a:r>
              <a:rPr lang="en-US" sz="2400" dirty="0"/>
              <a:t>is an integrated land database and </a:t>
            </a:r>
            <a:r>
              <a:rPr lang="en-US" sz="2400" dirty="0" smtClean="0"/>
              <a:t>digitized </a:t>
            </a:r>
            <a:r>
              <a:rPr lang="en-US" sz="2400" dirty="0"/>
              <a:t>files in order to refer the relevant file and act upon it for conversion into freehold status and tracking of application at different stages by the applicant as well as authority. </a:t>
            </a:r>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35274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ALO VERIFICATION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03586"/>
            <a:ext cx="12192000" cy="5754414"/>
          </a:xfrm>
          <a:ln>
            <a:solidFill>
              <a:schemeClr val="accent1"/>
            </a:solidFill>
            <a:miter lim="800000"/>
            <a:headEnd/>
            <a:tailEnd/>
          </a:ln>
        </p:spPr>
      </p:pic>
    </p:spTree>
    <p:extLst>
      <p:ext uri="{BB962C8B-B14F-4D97-AF65-F5344CB8AC3E}">
        <p14:creationId xmlns:p14="http://schemas.microsoft.com/office/powerpoint/2010/main" val="117755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Times New Roman" pitchFamily="18" charset="0"/>
                <a:cs typeface="Times New Roman" pitchFamily="18" charset="0"/>
              </a:rPr>
              <a:t>DIRECTOR ESTATE VERIFICATION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7"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35117"/>
            <a:ext cx="12192000" cy="5722883"/>
          </a:xfrm>
          <a:ln>
            <a:solidFill>
              <a:schemeClr val="accent1"/>
            </a:solidFill>
            <a:miter lim="800000"/>
            <a:headEnd/>
            <a:tailEnd/>
          </a:ln>
        </p:spPr>
      </p:pic>
    </p:spTree>
    <p:extLst>
      <p:ext uri="{BB962C8B-B14F-4D97-AF65-F5344CB8AC3E}">
        <p14:creationId xmlns:p14="http://schemas.microsoft.com/office/powerpoint/2010/main" val="96359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smtClean="0">
                <a:solidFill>
                  <a:schemeClr val="bg1"/>
                </a:solidFill>
                <a:latin typeface="Times New Roman" pitchFamily="18" charset="0"/>
                <a:cs typeface="Times New Roman" pitchFamily="18" charset="0"/>
              </a:rPr>
              <a:t>SECRETARY APPROVAL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marL="342900" indent="-342900" algn="just">
              <a:buFont typeface="Wingdings" pitchFamily="2" charset="2"/>
              <a:buChar char="v"/>
            </a:pP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a:xfrm>
            <a:off x="0" y="1119352"/>
            <a:ext cx="12192000" cy="5738647"/>
          </a:xfrm>
          <a:prstGeom prst="rect">
            <a:avLst/>
          </a:prstGeom>
          <a:ln>
            <a:solidFill>
              <a:schemeClr val="accent1"/>
            </a:solidFill>
            <a:miter lim="800000"/>
            <a:headEnd/>
            <a:tailEnd/>
          </a:ln>
        </p:spPr>
      </p:pic>
    </p:spTree>
    <p:extLst>
      <p:ext uri="{BB962C8B-B14F-4D97-AF65-F5344CB8AC3E}">
        <p14:creationId xmlns:p14="http://schemas.microsoft.com/office/powerpoint/2010/main" val="321842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Arc 172">
            <a:extLst>
              <a:ext uri="{FF2B5EF4-FFF2-40B4-BE49-F238E27FC236}">
                <a16:creationId xmlns="" xmlns:a16="http://schemas.microsoft.com/office/drawing/2014/main" id="{1F4BEE5E-C149-1B4D-9AC9-75F6FDD1B88B}"/>
              </a:ext>
            </a:extLst>
          </p:cNvPr>
          <p:cNvSpPr/>
          <p:nvPr/>
        </p:nvSpPr>
        <p:spPr>
          <a:xfrm rot="5400000" flipH="1">
            <a:off x="3880039" y="1809134"/>
            <a:ext cx="4463508" cy="4464671"/>
          </a:xfrm>
          <a:prstGeom prst="arc">
            <a:avLst>
              <a:gd name="adj1" fmla="val 11712673"/>
              <a:gd name="adj2" fmla="val 20830653"/>
            </a:avLst>
          </a:prstGeom>
          <a:ln w="50800">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txBody>
          <a:bodyPr lIns="45720" tIns="22860" rIns="45720" bIns="22860" rtlCol="0" anchor="ctr"/>
          <a:lstStyle/>
          <a:p>
            <a:pPr algn="ctr"/>
            <a:endParaRPr lang="en-US"/>
          </a:p>
        </p:txBody>
      </p:sp>
      <p:sp>
        <p:nvSpPr>
          <p:cNvPr id="136" name="Shape 834">
            <a:extLst>
              <a:ext uri="{FF2B5EF4-FFF2-40B4-BE49-F238E27FC236}">
                <a16:creationId xmlns="" xmlns:a16="http://schemas.microsoft.com/office/drawing/2014/main" id="{2FE3808E-F9D0-A34B-8AB5-AC73765A4E38}"/>
              </a:ext>
            </a:extLst>
          </p:cNvPr>
          <p:cNvSpPr>
            <a:spLocks noChangeArrowheads="1"/>
          </p:cNvSpPr>
          <p:nvPr/>
        </p:nvSpPr>
        <p:spPr bwMode="auto">
          <a:xfrm>
            <a:off x="7374486" y="2131471"/>
            <a:ext cx="524933" cy="524795"/>
          </a:xfrm>
          <a:prstGeom prst="ellipse">
            <a:avLst/>
          </a:prstGeom>
          <a:solidFill>
            <a:schemeClr val="accent1"/>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5</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134" name="Shape 836">
            <a:extLst>
              <a:ext uri="{FF2B5EF4-FFF2-40B4-BE49-F238E27FC236}">
                <a16:creationId xmlns="" xmlns:a16="http://schemas.microsoft.com/office/drawing/2014/main" id="{D3228618-B010-064A-8DA2-F01C793C591E}"/>
              </a:ext>
            </a:extLst>
          </p:cNvPr>
          <p:cNvSpPr>
            <a:spLocks noChangeArrowheads="1"/>
          </p:cNvSpPr>
          <p:nvPr/>
        </p:nvSpPr>
        <p:spPr bwMode="auto">
          <a:xfrm>
            <a:off x="8012594" y="3353608"/>
            <a:ext cx="524933" cy="524795"/>
          </a:xfrm>
          <a:prstGeom prst="ellipse">
            <a:avLst/>
          </a:prstGeom>
          <a:solidFill>
            <a:schemeClr val="accent2"/>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smtClean="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6</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118" name="Shape 850">
            <a:extLst>
              <a:ext uri="{FF2B5EF4-FFF2-40B4-BE49-F238E27FC236}">
                <a16:creationId xmlns="" xmlns:a16="http://schemas.microsoft.com/office/drawing/2014/main" id="{335D7734-8894-7F43-A00A-9D26D51B8F56}"/>
              </a:ext>
            </a:extLst>
          </p:cNvPr>
          <p:cNvSpPr>
            <a:spLocks noChangeArrowheads="1"/>
          </p:cNvSpPr>
          <p:nvPr/>
        </p:nvSpPr>
        <p:spPr bwMode="auto">
          <a:xfrm>
            <a:off x="7539814" y="5367468"/>
            <a:ext cx="524933" cy="524795"/>
          </a:xfrm>
          <a:prstGeom prst="ellipse">
            <a:avLst/>
          </a:prstGeom>
          <a:solidFill>
            <a:schemeClr val="accent5"/>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7</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3" name="Arc 2">
            <a:extLst>
              <a:ext uri="{FF2B5EF4-FFF2-40B4-BE49-F238E27FC236}">
                <a16:creationId xmlns="" xmlns:a16="http://schemas.microsoft.com/office/drawing/2014/main" id="{3E0597D1-96DB-5E44-87C4-BFCF25E28210}"/>
              </a:ext>
            </a:extLst>
          </p:cNvPr>
          <p:cNvSpPr/>
          <p:nvPr/>
        </p:nvSpPr>
        <p:spPr>
          <a:xfrm rot="16200000">
            <a:off x="3810971" y="1882816"/>
            <a:ext cx="4463508" cy="4464671"/>
          </a:xfrm>
          <a:prstGeom prst="arc">
            <a:avLst>
              <a:gd name="adj1" fmla="val 11712673"/>
              <a:gd name="adj2" fmla="val 20830653"/>
            </a:avLst>
          </a:prstGeom>
          <a:ln w="50800">
            <a:solidFill>
              <a:schemeClr val="bg1">
                <a:lumMod val="50000"/>
                <a:alpha val="20000"/>
              </a:schemeClr>
            </a:solidFill>
          </a:ln>
        </p:spPr>
        <p:style>
          <a:lnRef idx="1">
            <a:schemeClr val="accent1"/>
          </a:lnRef>
          <a:fillRef idx="0">
            <a:schemeClr val="accent1"/>
          </a:fillRef>
          <a:effectRef idx="0">
            <a:schemeClr val="accent1"/>
          </a:effectRef>
          <a:fontRef idx="minor">
            <a:schemeClr val="tx1"/>
          </a:fontRef>
        </p:style>
        <p:txBody>
          <a:bodyPr lIns="45720" tIns="22860" rIns="45720" bIns="22860" rtlCol="0" anchor="ctr"/>
          <a:lstStyle/>
          <a:p>
            <a:pPr algn="ctr"/>
            <a:endParaRPr lang="en-US"/>
          </a:p>
        </p:txBody>
      </p:sp>
      <p:sp>
        <p:nvSpPr>
          <p:cNvPr id="126" name="Shape 838">
            <a:extLst>
              <a:ext uri="{FF2B5EF4-FFF2-40B4-BE49-F238E27FC236}">
                <a16:creationId xmlns="" xmlns:a16="http://schemas.microsoft.com/office/drawing/2014/main" id="{B3976B2D-BCFD-6C40-9575-74C403E6F862}"/>
              </a:ext>
            </a:extLst>
          </p:cNvPr>
          <p:cNvSpPr>
            <a:spLocks noChangeArrowheads="1"/>
          </p:cNvSpPr>
          <p:nvPr/>
        </p:nvSpPr>
        <p:spPr bwMode="auto">
          <a:xfrm>
            <a:off x="3703504" y="3037693"/>
            <a:ext cx="524933" cy="524795"/>
          </a:xfrm>
          <a:prstGeom prst="ellipse">
            <a:avLst/>
          </a:prstGeom>
          <a:solidFill>
            <a:schemeClr val="accent2"/>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2</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78" name="Shape 854">
            <a:extLst>
              <a:ext uri="{FF2B5EF4-FFF2-40B4-BE49-F238E27FC236}">
                <a16:creationId xmlns="" xmlns:a16="http://schemas.microsoft.com/office/drawing/2014/main" id="{B42A4413-2749-824A-A383-B867E8934305}"/>
              </a:ext>
            </a:extLst>
          </p:cNvPr>
          <p:cNvSpPr>
            <a:spLocks noChangeArrowheads="1"/>
          </p:cNvSpPr>
          <p:nvPr/>
        </p:nvSpPr>
        <p:spPr bwMode="auto">
          <a:xfrm>
            <a:off x="3617030" y="4377773"/>
            <a:ext cx="524933" cy="524795"/>
          </a:xfrm>
          <a:prstGeom prst="ellipse">
            <a:avLst/>
          </a:prstGeom>
          <a:solidFill>
            <a:schemeClr val="accent3"/>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3</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64" name="Shape 870">
            <a:extLst>
              <a:ext uri="{FF2B5EF4-FFF2-40B4-BE49-F238E27FC236}">
                <a16:creationId xmlns="" xmlns:a16="http://schemas.microsoft.com/office/drawing/2014/main" id="{59429BEB-FF92-BE44-AD59-535EAE912DC3}"/>
              </a:ext>
            </a:extLst>
          </p:cNvPr>
          <p:cNvSpPr>
            <a:spLocks noChangeArrowheads="1"/>
          </p:cNvSpPr>
          <p:nvPr/>
        </p:nvSpPr>
        <p:spPr bwMode="auto">
          <a:xfrm>
            <a:off x="4235555" y="5597531"/>
            <a:ext cx="524933" cy="524795"/>
          </a:xfrm>
          <a:prstGeom prst="ellipse">
            <a:avLst/>
          </a:prstGeom>
          <a:solidFill>
            <a:schemeClr val="accent4"/>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4</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sp>
        <p:nvSpPr>
          <p:cNvPr id="60" name="Shape 875">
            <a:extLst>
              <a:ext uri="{FF2B5EF4-FFF2-40B4-BE49-F238E27FC236}">
                <a16:creationId xmlns="" xmlns:a16="http://schemas.microsoft.com/office/drawing/2014/main" id="{6F8B8771-FC63-804E-914F-41993EF86F90}"/>
              </a:ext>
            </a:extLst>
          </p:cNvPr>
          <p:cNvSpPr>
            <a:spLocks noChangeArrowheads="1"/>
          </p:cNvSpPr>
          <p:nvPr/>
        </p:nvSpPr>
        <p:spPr bwMode="auto">
          <a:xfrm>
            <a:off x="4367763" y="2040000"/>
            <a:ext cx="524933" cy="524795"/>
          </a:xfrm>
          <a:prstGeom prst="ellipse">
            <a:avLst/>
          </a:prstGeom>
          <a:solidFill>
            <a:schemeClr val="accent1"/>
          </a:solidFill>
          <a:ln>
            <a:noFill/>
          </a:ln>
        </p:spPr>
        <p:txBody>
          <a:bodyPr lIns="35719" tIns="35719" rIns="35719" bIns="35719" anchor="ctr"/>
          <a:lstStyle>
            <a:lvl1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0738">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820738"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rPr>
              <a:t>1</a:t>
            </a:r>
            <a:endParaRPr lang="ru-RU" altLang="ru-RU" sz="1800" dirty="0">
              <a:solidFill>
                <a:schemeClr val="bg1"/>
              </a:solidFill>
              <a:latin typeface="Lato" panose="020F0502020204030203" pitchFamily="34" charset="0"/>
              <a:ea typeface="Lato" panose="020F0502020204030203" pitchFamily="34" charset="0"/>
              <a:cs typeface="Lato" panose="020F0502020204030203" pitchFamily="34" charset="0"/>
              <a:sym typeface="Helvetica Light" panose="020B0403020202020204" pitchFamily="34" charset="0"/>
            </a:endParaRPr>
          </a:p>
        </p:txBody>
      </p:sp>
      <p:grpSp>
        <p:nvGrpSpPr>
          <p:cNvPr id="10" name="Group 9">
            <a:extLst>
              <a:ext uri="{FF2B5EF4-FFF2-40B4-BE49-F238E27FC236}">
                <a16:creationId xmlns="" xmlns:a16="http://schemas.microsoft.com/office/drawing/2014/main" id="{1354CEE6-8333-0E48-A71D-C061A95D931A}"/>
              </a:ext>
            </a:extLst>
          </p:cNvPr>
          <p:cNvGrpSpPr/>
          <p:nvPr/>
        </p:nvGrpSpPr>
        <p:grpSpPr>
          <a:xfrm>
            <a:off x="5450919" y="1872000"/>
            <a:ext cx="212982" cy="4483977"/>
            <a:chOff x="10898998" y="3743999"/>
            <a:chExt cx="425854" cy="8967954"/>
          </a:xfrm>
        </p:grpSpPr>
        <p:sp>
          <p:nvSpPr>
            <p:cNvPr id="183" name="Shape 877">
              <a:extLst>
                <a:ext uri="{FF2B5EF4-FFF2-40B4-BE49-F238E27FC236}">
                  <a16:creationId xmlns="" xmlns:a16="http://schemas.microsoft.com/office/drawing/2014/main" id="{02C1DA1F-D277-D245-B3B6-2FF3A9F05341}"/>
                </a:ext>
              </a:extLst>
            </p:cNvPr>
            <p:cNvSpPr>
              <a:spLocks/>
            </p:cNvSpPr>
            <p:nvPr/>
          </p:nvSpPr>
          <p:spPr bwMode="auto">
            <a:xfrm rot="4646704">
              <a:off x="11051079" y="3743999"/>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71437" tIns="71437" rIns="71437" bIns="71437" anchor="ctr"/>
            <a:lstStyle/>
            <a:p>
              <a:endParaRPr lang="en-US"/>
            </a:p>
          </p:txBody>
        </p:sp>
        <p:sp>
          <p:nvSpPr>
            <p:cNvPr id="184" name="Shape 880">
              <a:extLst>
                <a:ext uri="{FF2B5EF4-FFF2-40B4-BE49-F238E27FC236}">
                  <a16:creationId xmlns="" xmlns:a16="http://schemas.microsoft.com/office/drawing/2014/main" id="{D602ACE4-6432-AB4E-903C-E5214C9FA9CA}"/>
                </a:ext>
              </a:extLst>
            </p:cNvPr>
            <p:cNvSpPr>
              <a:spLocks/>
            </p:cNvSpPr>
            <p:nvPr/>
          </p:nvSpPr>
          <p:spPr bwMode="auto">
            <a:xfrm rot="6300000">
              <a:off x="10898998" y="12438180"/>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71437" tIns="71437" rIns="71437" bIns="71437" anchor="ctr"/>
            <a:lstStyle/>
            <a:p>
              <a:endParaRPr lang="en-US"/>
            </a:p>
          </p:txBody>
        </p:sp>
      </p:grpSp>
      <p:grpSp>
        <p:nvGrpSpPr>
          <p:cNvPr id="185" name="Group 184">
            <a:extLst>
              <a:ext uri="{FF2B5EF4-FFF2-40B4-BE49-F238E27FC236}">
                <a16:creationId xmlns="" xmlns:a16="http://schemas.microsoft.com/office/drawing/2014/main" id="{014C0359-70E4-CF4C-9A6F-AE93D63C36EE}"/>
              </a:ext>
            </a:extLst>
          </p:cNvPr>
          <p:cNvGrpSpPr/>
          <p:nvPr/>
        </p:nvGrpSpPr>
        <p:grpSpPr>
          <a:xfrm flipH="1">
            <a:off x="6579124" y="1872000"/>
            <a:ext cx="212982" cy="4483977"/>
            <a:chOff x="10898998" y="3743999"/>
            <a:chExt cx="425854" cy="8967954"/>
          </a:xfrm>
        </p:grpSpPr>
        <p:sp>
          <p:nvSpPr>
            <p:cNvPr id="186" name="Shape 877">
              <a:extLst>
                <a:ext uri="{FF2B5EF4-FFF2-40B4-BE49-F238E27FC236}">
                  <a16:creationId xmlns="" xmlns:a16="http://schemas.microsoft.com/office/drawing/2014/main" id="{FBFDFC6F-6ECE-8442-9157-ED3509393392}"/>
                </a:ext>
              </a:extLst>
            </p:cNvPr>
            <p:cNvSpPr>
              <a:spLocks/>
            </p:cNvSpPr>
            <p:nvPr/>
          </p:nvSpPr>
          <p:spPr bwMode="auto">
            <a:xfrm rot="4646704">
              <a:off x="11051079" y="3743999"/>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71437" tIns="71437" rIns="71437" bIns="71437" anchor="ctr"/>
            <a:lstStyle/>
            <a:p>
              <a:endParaRPr lang="en-US"/>
            </a:p>
          </p:txBody>
        </p:sp>
        <p:sp>
          <p:nvSpPr>
            <p:cNvPr id="187" name="Shape 880">
              <a:extLst>
                <a:ext uri="{FF2B5EF4-FFF2-40B4-BE49-F238E27FC236}">
                  <a16:creationId xmlns="" xmlns:a16="http://schemas.microsoft.com/office/drawing/2014/main" id="{948ECEA8-318D-6344-8995-CEBCD987B3BC}"/>
                </a:ext>
              </a:extLst>
            </p:cNvPr>
            <p:cNvSpPr>
              <a:spLocks/>
            </p:cNvSpPr>
            <p:nvPr/>
          </p:nvSpPr>
          <p:spPr bwMode="auto">
            <a:xfrm rot="6300000">
              <a:off x="10898998" y="12438180"/>
              <a:ext cx="273773" cy="273773"/>
            </a:xfrm>
            <a:custGeom>
              <a:avLst/>
              <a:gdLst>
                <a:gd name="T0" fmla="*/ 278660904 w 21600"/>
                <a:gd name="T1" fmla="*/ 278660904 h 21600"/>
                <a:gd name="T2" fmla="*/ 278660904 w 21600"/>
                <a:gd name="T3" fmla="*/ 278660904 h 21600"/>
                <a:gd name="T4" fmla="*/ 278660904 w 21600"/>
                <a:gd name="T5" fmla="*/ 278660904 h 21600"/>
                <a:gd name="T6" fmla="*/ 278660904 w 21600"/>
                <a:gd name="T7" fmla="*/ 2786609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71437" tIns="71437" rIns="71437" bIns="71437" anchor="ctr"/>
            <a:lstStyle/>
            <a:p>
              <a:endParaRPr lang="en-US"/>
            </a:p>
          </p:txBody>
        </p:sp>
      </p:grpSp>
      <p:grpSp>
        <p:nvGrpSpPr>
          <p:cNvPr id="11" name="Group 10">
            <a:extLst>
              <a:ext uri="{FF2B5EF4-FFF2-40B4-BE49-F238E27FC236}">
                <a16:creationId xmlns="" xmlns:a16="http://schemas.microsoft.com/office/drawing/2014/main" id="{538423BB-4507-AE45-9B84-7545198E28F8}"/>
              </a:ext>
            </a:extLst>
          </p:cNvPr>
          <p:cNvGrpSpPr/>
          <p:nvPr/>
        </p:nvGrpSpPr>
        <p:grpSpPr>
          <a:xfrm>
            <a:off x="8199366" y="1143000"/>
            <a:ext cx="3813958" cy="5421239"/>
            <a:chOff x="16394461" y="5120090"/>
            <a:chExt cx="7625931" cy="7628149"/>
          </a:xfrm>
        </p:grpSpPr>
        <p:sp>
          <p:nvSpPr>
            <p:cNvPr id="188" name="Rectangle 56">
              <a:extLst>
                <a:ext uri="{FF2B5EF4-FFF2-40B4-BE49-F238E27FC236}">
                  <a16:creationId xmlns="" xmlns:a16="http://schemas.microsoft.com/office/drawing/2014/main" id="{B2864248-EB43-254B-BDC9-8334405CAC25}"/>
                </a:ext>
              </a:extLst>
            </p:cNvPr>
            <p:cNvSpPr/>
            <p:nvPr/>
          </p:nvSpPr>
          <p:spPr>
            <a:xfrm>
              <a:off x="16394461" y="5120090"/>
              <a:ext cx="7625931" cy="2858249"/>
            </a:xfrm>
            <a:prstGeom prst="rect">
              <a:avLst/>
            </a:prstGeom>
          </p:spPr>
          <p:txBody>
            <a:bodyPr wrap="square">
              <a:spAutoFit/>
            </a:bodyPr>
            <a:lstStyle/>
            <a:p>
              <a:pPr marL="109728" algn="just">
                <a:defRPr/>
              </a:pPr>
              <a:r>
                <a:rPr lang="en-US" sz="1400" dirty="0"/>
                <a:t>Where the applications are submitted with all required papers with fees, and complete in all respects, permission will be accorded in the site www.gaestate.in and the applicant/s shall be intimated regarding permission of his/her/their conversion application through unique Registration No that was allocated during online application besides dispatch of hardcopy.</a:t>
              </a:r>
            </a:p>
          </p:txBody>
        </p:sp>
        <p:sp>
          <p:nvSpPr>
            <p:cNvPr id="189" name="Rectangle 56">
              <a:extLst>
                <a:ext uri="{FF2B5EF4-FFF2-40B4-BE49-F238E27FC236}">
                  <a16:creationId xmlns="" xmlns:a16="http://schemas.microsoft.com/office/drawing/2014/main" id="{9A342E14-52DD-834C-9F02-50C234232BEC}"/>
                </a:ext>
              </a:extLst>
            </p:cNvPr>
            <p:cNvSpPr/>
            <p:nvPr/>
          </p:nvSpPr>
          <p:spPr>
            <a:xfrm>
              <a:off x="17070609" y="10799432"/>
              <a:ext cx="6949779" cy="1948807"/>
            </a:xfrm>
            <a:prstGeom prst="rect">
              <a:avLst/>
            </a:prstGeom>
          </p:spPr>
          <p:txBody>
            <a:bodyPr wrap="square">
              <a:spAutoFit/>
            </a:bodyPr>
            <a:lstStyle/>
            <a:p>
              <a:pPr marL="109728" algn="just">
                <a:defRPr/>
              </a:pPr>
              <a:r>
                <a:rPr lang="en-US" sz="1400" dirty="0" smtClean="0"/>
                <a:t>The </a:t>
              </a:r>
              <a:r>
                <a:rPr lang="en-US" sz="1400" dirty="0"/>
                <a:t>lessee/applicant shall bear the stamp </a:t>
              </a:r>
              <a:r>
                <a:rPr lang="en-US" sz="1400" dirty="0" smtClean="0"/>
                <a:t>duty </a:t>
              </a:r>
              <a:r>
                <a:rPr lang="en-US" sz="1400" dirty="0"/>
                <a:t>and registration fees and register the conveyance deed in consultation with the District Sub- Registrar, Bhubaneswar/Sub-Registrar, </a:t>
              </a:r>
              <a:r>
                <a:rPr lang="en-US" sz="1400" dirty="0" err="1"/>
                <a:t>Khandagiri</a:t>
              </a:r>
              <a:r>
                <a:rPr lang="en-US" sz="1400" dirty="0"/>
                <a:t>, Bhubaneswar.</a:t>
              </a:r>
            </a:p>
          </p:txBody>
        </p:sp>
        <p:sp>
          <p:nvSpPr>
            <p:cNvPr id="190" name="Rectangle 56">
              <a:extLst>
                <a:ext uri="{FF2B5EF4-FFF2-40B4-BE49-F238E27FC236}">
                  <a16:creationId xmlns="" xmlns:a16="http://schemas.microsoft.com/office/drawing/2014/main" id="{31ABA1C4-B059-DA4C-BE70-F873AA566CBD}"/>
                </a:ext>
              </a:extLst>
            </p:cNvPr>
            <p:cNvSpPr/>
            <p:nvPr/>
          </p:nvSpPr>
          <p:spPr>
            <a:xfrm>
              <a:off x="17196704" y="8213442"/>
              <a:ext cx="6823686" cy="2555102"/>
            </a:xfrm>
            <a:prstGeom prst="rect">
              <a:avLst/>
            </a:prstGeom>
          </p:spPr>
          <p:txBody>
            <a:bodyPr wrap="square">
              <a:spAutoFit/>
            </a:bodyPr>
            <a:lstStyle/>
            <a:p>
              <a:pPr algn="just"/>
              <a:r>
                <a:rPr lang="en-US" sz="1400" dirty="0"/>
                <a:t>The lessee/applicant shall prepare Conveyance Deed in stamp papers in consultation with the District Sub- Registrar, Bhubaneswar/ Sub-Registrar, </a:t>
              </a:r>
              <a:r>
                <a:rPr lang="en-US" sz="1400" dirty="0" err="1"/>
                <a:t>Khandagiri</a:t>
              </a:r>
              <a:r>
                <a:rPr lang="en-US" sz="1400" dirty="0"/>
                <a:t>, Bhubaneswar and submit the same in G.A. Department for approval within 30(thirty) days.</a:t>
              </a:r>
            </a:p>
            <a:p>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93" name="Group 192">
            <a:extLst>
              <a:ext uri="{FF2B5EF4-FFF2-40B4-BE49-F238E27FC236}">
                <a16:creationId xmlns="" xmlns:a16="http://schemas.microsoft.com/office/drawing/2014/main" id="{58FA0F37-0583-3A43-92A2-08CE68132782}"/>
              </a:ext>
            </a:extLst>
          </p:cNvPr>
          <p:cNvGrpSpPr/>
          <p:nvPr/>
        </p:nvGrpSpPr>
        <p:grpSpPr>
          <a:xfrm flipH="1">
            <a:off x="0" y="1326610"/>
            <a:ext cx="3963105" cy="5531390"/>
            <a:chOff x="16446147" y="3727065"/>
            <a:chExt cx="7397452" cy="8532223"/>
          </a:xfrm>
        </p:grpSpPr>
        <p:sp>
          <p:nvSpPr>
            <p:cNvPr id="194" name="Rectangle 56">
              <a:extLst>
                <a:ext uri="{FF2B5EF4-FFF2-40B4-BE49-F238E27FC236}">
                  <a16:creationId xmlns="" xmlns:a16="http://schemas.microsoft.com/office/drawing/2014/main" id="{EC233761-4B0C-6241-88A3-040231F9CA2D}"/>
                </a:ext>
              </a:extLst>
            </p:cNvPr>
            <p:cNvSpPr/>
            <p:nvPr/>
          </p:nvSpPr>
          <p:spPr>
            <a:xfrm>
              <a:off x="16446147" y="3727065"/>
              <a:ext cx="7397452" cy="2769990"/>
            </a:xfrm>
            <a:prstGeom prst="rect">
              <a:avLst/>
            </a:prstGeom>
          </p:spPr>
          <p:txBody>
            <a:bodyPr wrap="square">
              <a:spAutoFit/>
            </a:bodyPr>
            <a:lstStyle/>
            <a:p>
              <a:pPr algn="just"/>
              <a:r>
                <a:rPr lang="en-US" sz="1400" dirty="0"/>
                <a:t>The lessee shall take out the printouts of the conversion application form from www.gaodisha.gov.in/www.gaestate.in after filling up the same with details of lease hold plots and lessee duly signed by applicant(s).</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5" name="Rectangle 56">
              <a:extLst>
                <a:ext uri="{FF2B5EF4-FFF2-40B4-BE49-F238E27FC236}">
                  <a16:creationId xmlns="" xmlns:a16="http://schemas.microsoft.com/office/drawing/2014/main" id="{43D89BC8-C7C1-C444-B740-801881752BA3}"/>
                </a:ext>
              </a:extLst>
            </p:cNvPr>
            <p:cNvSpPr/>
            <p:nvPr/>
          </p:nvSpPr>
          <p:spPr>
            <a:xfrm>
              <a:off x="16446147" y="10455244"/>
              <a:ext cx="7273179" cy="1804044"/>
            </a:xfrm>
            <a:prstGeom prst="rect">
              <a:avLst/>
            </a:prstGeom>
          </p:spPr>
          <p:txBody>
            <a:bodyPr wrap="square">
              <a:spAutoFit/>
            </a:bodyPr>
            <a:lstStyle/>
            <a:p>
              <a:pPr algn="just"/>
              <a:r>
                <a:rPr lang="en-US" sz="1400" dirty="0"/>
                <a:t>If the application is incomplete in any respect or fees have not been deposited through online treasury deposit, the same shall not be accepted in the facilitation </a:t>
              </a:r>
              <a:r>
                <a:rPr lang="en-US" sz="1400" dirty="0" err="1"/>
                <a:t>centre</a:t>
              </a:r>
              <a:r>
                <a:rPr lang="en-US" sz="1400" dirty="0"/>
                <a:t>.</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6" name="Rectangle 56">
              <a:extLst>
                <a:ext uri="{FF2B5EF4-FFF2-40B4-BE49-F238E27FC236}">
                  <a16:creationId xmlns="" xmlns:a16="http://schemas.microsoft.com/office/drawing/2014/main" id="{603FCA69-03D4-2247-8C4C-D802C35DF5E9}"/>
                </a:ext>
              </a:extLst>
            </p:cNvPr>
            <p:cNvSpPr/>
            <p:nvPr/>
          </p:nvSpPr>
          <p:spPr>
            <a:xfrm>
              <a:off x="17092122" y="8323217"/>
              <a:ext cx="6751477" cy="2136368"/>
            </a:xfrm>
            <a:prstGeom prst="rect">
              <a:avLst/>
            </a:prstGeom>
          </p:spPr>
          <p:txBody>
            <a:bodyPr wrap="square">
              <a:spAutoFit/>
            </a:bodyPr>
            <a:lstStyle/>
            <a:p>
              <a:pPr algn="just"/>
              <a:r>
                <a:rPr lang="en-US" sz="1400" dirty="0"/>
                <a:t>The applicant/lessee shall submit the conversion application along with all requisite documents in the facilitation </a:t>
              </a:r>
              <a:r>
                <a:rPr lang="en-US" sz="1400" dirty="0" err="1"/>
                <a:t>centre</a:t>
              </a:r>
              <a:r>
                <a:rPr lang="en-US" sz="1400" dirty="0"/>
                <a:t> of G.A. Department in the premises of Estate Court.</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7" name="Rectangle 56">
              <a:extLst>
                <a:ext uri="{FF2B5EF4-FFF2-40B4-BE49-F238E27FC236}">
                  <a16:creationId xmlns="" xmlns:a16="http://schemas.microsoft.com/office/drawing/2014/main" id="{FCB343A6-0466-D846-84E5-67EB0B5790D2}"/>
                </a:ext>
              </a:extLst>
            </p:cNvPr>
            <p:cNvSpPr/>
            <p:nvPr/>
          </p:nvSpPr>
          <p:spPr>
            <a:xfrm>
              <a:off x="16887392" y="5763141"/>
              <a:ext cx="6956207" cy="3207516"/>
            </a:xfrm>
            <a:prstGeom prst="rect">
              <a:avLst/>
            </a:prstGeom>
          </p:spPr>
          <p:txBody>
            <a:bodyPr wrap="square">
              <a:spAutoFit/>
            </a:bodyPr>
            <a:lstStyle/>
            <a:p>
              <a:pPr algn="just"/>
              <a:r>
                <a:rPr lang="en-US" sz="1400" dirty="0"/>
                <a:t>Indemnity Bond executed before Notary and Affidavit executed before Executive Magistrate in the prescribed format of the G.A. Department available in www.gaodisha.gov.in/www.gaestate.in is compulsory for conversion of residential plots.</a:t>
              </a:r>
            </a:p>
            <a:p>
              <a:pPr algn="r"/>
              <a:r>
                <a:rPr lang="en-US" sz="1400" dirty="0" smtClean="0">
                  <a:latin typeface="Lato Light" panose="020F0502020204030203" pitchFamily="34" charset="0"/>
                  <a:ea typeface="Lato Light" panose="020F0502020204030203" pitchFamily="34" charset="0"/>
                  <a:cs typeface="Lato Light" panose="020F0502020204030203" pitchFamily="34" charset="0"/>
                </a:rPr>
                <a:t>.</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 name="Group 1">
            <a:extLst>
              <a:ext uri="{FF2B5EF4-FFF2-40B4-BE49-F238E27FC236}">
                <a16:creationId xmlns="" xmlns:a16="http://schemas.microsoft.com/office/drawing/2014/main" id="{D20FE543-5095-6B45-9883-338CEFEC18C1}"/>
              </a:ext>
            </a:extLst>
          </p:cNvPr>
          <p:cNvGrpSpPr/>
          <p:nvPr/>
        </p:nvGrpSpPr>
        <p:grpSpPr>
          <a:xfrm>
            <a:off x="4784268" y="3061564"/>
            <a:ext cx="2680914" cy="2348686"/>
            <a:chOff x="10067080" y="4831779"/>
            <a:chExt cx="4778442" cy="4187372"/>
          </a:xfrm>
        </p:grpSpPr>
        <p:sp>
          <p:nvSpPr>
            <p:cNvPr id="44" name="Freeform 3">
              <a:extLst>
                <a:ext uri="{FF2B5EF4-FFF2-40B4-BE49-F238E27FC236}">
                  <a16:creationId xmlns="" xmlns:a16="http://schemas.microsoft.com/office/drawing/2014/main" id="{63BCEA3A-5EA2-6341-B112-755FE6495399}"/>
                </a:ext>
              </a:extLst>
            </p:cNvPr>
            <p:cNvSpPr>
              <a:spLocks noChangeArrowheads="1"/>
            </p:cNvSpPr>
            <p:nvPr/>
          </p:nvSpPr>
          <p:spPr bwMode="auto">
            <a:xfrm>
              <a:off x="10080222" y="4831779"/>
              <a:ext cx="4764238" cy="4158741"/>
            </a:xfrm>
            <a:custGeom>
              <a:avLst/>
              <a:gdLst>
                <a:gd name="T0" fmla="*/ 18641 w 19779"/>
                <a:gd name="T1" fmla="*/ 9064 h 17263"/>
                <a:gd name="T2" fmla="*/ 18641 w 19779"/>
                <a:gd name="T3" fmla="*/ 9064 h 17263"/>
                <a:gd name="T4" fmla="*/ 19101 w 19779"/>
                <a:gd name="T5" fmla="*/ 5655 h 17263"/>
                <a:gd name="T6" fmla="*/ 16640 w 19779"/>
                <a:gd name="T7" fmla="*/ 3626 h 17263"/>
                <a:gd name="T8" fmla="*/ 13149 w 19779"/>
                <a:gd name="T9" fmla="*/ 298 h 17263"/>
                <a:gd name="T10" fmla="*/ 9362 w 19779"/>
                <a:gd name="T11" fmla="*/ 893 h 17263"/>
                <a:gd name="T12" fmla="*/ 7278 w 19779"/>
                <a:gd name="T13" fmla="*/ 704 h 17263"/>
                <a:gd name="T14" fmla="*/ 5926 w 19779"/>
                <a:gd name="T15" fmla="*/ 1705 h 17263"/>
                <a:gd name="T16" fmla="*/ 3084 w 19779"/>
                <a:gd name="T17" fmla="*/ 2490 h 17263"/>
                <a:gd name="T18" fmla="*/ 1677 w 19779"/>
                <a:gd name="T19" fmla="*/ 4925 h 17263"/>
                <a:gd name="T20" fmla="*/ 82 w 19779"/>
                <a:gd name="T21" fmla="*/ 6711 h 17263"/>
                <a:gd name="T22" fmla="*/ 515 w 19779"/>
                <a:gd name="T23" fmla="*/ 8280 h 17263"/>
                <a:gd name="T24" fmla="*/ 595 w 19779"/>
                <a:gd name="T25" fmla="*/ 10389 h 17263"/>
                <a:gd name="T26" fmla="*/ 4952 w 19779"/>
                <a:gd name="T27" fmla="*/ 11986 h 17263"/>
                <a:gd name="T28" fmla="*/ 5357 w 19779"/>
                <a:gd name="T29" fmla="*/ 11769 h 17263"/>
                <a:gd name="T30" fmla="*/ 5439 w 19779"/>
                <a:gd name="T31" fmla="*/ 11986 h 17263"/>
                <a:gd name="T32" fmla="*/ 9794 w 19779"/>
                <a:gd name="T33" fmla="*/ 13582 h 17263"/>
                <a:gd name="T34" fmla="*/ 9956 w 19779"/>
                <a:gd name="T35" fmla="*/ 13501 h 17263"/>
                <a:gd name="T36" fmla="*/ 11931 w 19779"/>
                <a:gd name="T37" fmla="*/ 13988 h 17263"/>
                <a:gd name="T38" fmla="*/ 12283 w 19779"/>
                <a:gd name="T39" fmla="*/ 14827 h 17263"/>
                <a:gd name="T40" fmla="*/ 15557 w 19779"/>
                <a:gd name="T41" fmla="*/ 17262 h 17263"/>
                <a:gd name="T42" fmla="*/ 16125 w 19779"/>
                <a:gd name="T43" fmla="*/ 16748 h 17263"/>
                <a:gd name="T44" fmla="*/ 16098 w 19779"/>
                <a:gd name="T45" fmla="*/ 16720 h 17263"/>
                <a:gd name="T46" fmla="*/ 14096 w 19779"/>
                <a:gd name="T47" fmla="*/ 13988 h 17263"/>
                <a:gd name="T48" fmla="*/ 14096 w 19779"/>
                <a:gd name="T49" fmla="*/ 13879 h 17263"/>
                <a:gd name="T50" fmla="*/ 17208 w 19779"/>
                <a:gd name="T51" fmla="*/ 14042 h 17263"/>
                <a:gd name="T52" fmla="*/ 19074 w 19779"/>
                <a:gd name="T53" fmla="*/ 9794 h 17263"/>
                <a:gd name="T54" fmla="*/ 18641 w 19779"/>
                <a:gd name="T55" fmla="*/ 9064 h 17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79" h="17263">
                  <a:moveTo>
                    <a:pt x="18641" y="9064"/>
                  </a:moveTo>
                  <a:lnTo>
                    <a:pt x="18641" y="9064"/>
                  </a:lnTo>
                  <a:cubicBezTo>
                    <a:pt x="19399" y="8280"/>
                    <a:pt x="19642" y="6927"/>
                    <a:pt x="19101" y="5655"/>
                  </a:cubicBezTo>
                  <a:cubicBezTo>
                    <a:pt x="18614" y="4519"/>
                    <a:pt x="17640" y="3762"/>
                    <a:pt x="16640" y="3626"/>
                  </a:cubicBezTo>
                  <a:cubicBezTo>
                    <a:pt x="16828" y="2220"/>
                    <a:pt x="15313" y="758"/>
                    <a:pt x="13149" y="298"/>
                  </a:cubicBezTo>
                  <a:cubicBezTo>
                    <a:pt x="11633" y="0"/>
                    <a:pt x="10226" y="244"/>
                    <a:pt x="9362" y="893"/>
                  </a:cubicBezTo>
                  <a:cubicBezTo>
                    <a:pt x="8767" y="568"/>
                    <a:pt x="8009" y="460"/>
                    <a:pt x="7278" y="704"/>
                  </a:cubicBezTo>
                  <a:cubicBezTo>
                    <a:pt x="6710" y="893"/>
                    <a:pt x="6250" y="1245"/>
                    <a:pt x="5926" y="1705"/>
                  </a:cubicBezTo>
                  <a:cubicBezTo>
                    <a:pt x="5033" y="1542"/>
                    <a:pt x="3950" y="1787"/>
                    <a:pt x="3084" y="2490"/>
                  </a:cubicBezTo>
                  <a:cubicBezTo>
                    <a:pt x="2245" y="3139"/>
                    <a:pt x="1759" y="4059"/>
                    <a:pt x="1677" y="4925"/>
                  </a:cubicBezTo>
                  <a:cubicBezTo>
                    <a:pt x="839" y="5141"/>
                    <a:pt x="190" y="5818"/>
                    <a:pt x="82" y="6711"/>
                  </a:cubicBezTo>
                  <a:cubicBezTo>
                    <a:pt x="0" y="7305"/>
                    <a:pt x="162" y="7847"/>
                    <a:pt x="515" y="8280"/>
                  </a:cubicBezTo>
                  <a:cubicBezTo>
                    <a:pt x="298" y="8955"/>
                    <a:pt x="298" y="9713"/>
                    <a:pt x="595" y="10389"/>
                  </a:cubicBezTo>
                  <a:cubicBezTo>
                    <a:pt x="1272" y="12013"/>
                    <a:pt x="3220" y="12716"/>
                    <a:pt x="4952" y="11986"/>
                  </a:cubicBezTo>
                  <a:cubicBezTo>
                    <a:pt x="5087" y="11904"/>
                    <a:pt x="5222" y="11851"/>
                    <a:pt x="5357" y="11769"/>
                  </a:cubicBezTo>
                  <a:cubicBezTo>
                    <a:pt x="5385" y="11851"/>
                    <a:pt x="5412" y="11931"/>
                    <a:pt x="5439" y="11986"/>
                  </a:cubicBezTo>
                  <a:cubicBezTo>
                    <a:pt x="6115" y="13609"/>
                    <a:pt x="8063" y="14312"/>
                    <a:pt x="9794" y="13582"/>
                  </a:cubicBezTo>
                  <a:cubicBezTo>
                    <a:pt x="9848" y="13555"/>
                    <a:pt x="9902" y="13528"/>
                    <a:pt x="9956" y="13501"/>
                  </a:cubicBezTo>
                  <a:cubicBezTo>
                    <a:pt x="10443" y="14015"/>
                    <a:pt x="11200" y="14232"/>
                    <a:pt x="11931" y="13988"/>
                  </a:cubicBezTo>
                  <a:cubicBezTo>
                    <a:pt x="12039" y="14285"/>
                    <a:pt x="12148" y="14556"/>
                    <a:pt x="12283" y="14827"/>
                  </a:cubicBezTo>
                  <a:cubicBezTo>
                    <a:pt x="13013" y="16207"/>
                    <a:pt x="14285" y="17099"/>
                    <a:pt x="15557" y="17262"/>
                  </a:cubicBezTo>
                  <a:cubicBezTo>
                    <a:pt x="16125" y="16748"/>
                    <a:pt x="16125" y="16748"/>
                    <a:pt x="16125" y="16748"/>
                  </a:cubicBezTo>
                  <a:cubicBezTo>
                    <a:pt x="16125" y="16720"/>
                    <a:pt x="16098" y="16720"/>
                    <a:pt x="16098" y="16720"/>
                  </a:cubicBezTo>
                  <a:cubicBezTo>
                    <a:pt x="14935" y="16342"/>
                    <a:pt x="14096" y="15259"/>
                    <a:pt x="14096" y="13988"/>
                  </a:cubicBezTo>
                  <a:cubicBezTo>
                    <a:pt x="14096" y="13961"/>
                    <a:pt x="14096" y="13907"/>
                    <a:pt x="14096" y="13879"/>
                  </a:cubicBezTo>
                  <a:cubicBezTo>
                    <a:pt x="14988" y="14394"/>
                    <a:pt x="16125" y="14502"/>
                    <a:pt x="17208" y="14042"/>
                  </a:cubicBezTo>
                  <a:cubicBezTo>
                    <a:pt x="18912" y="13311"/>
                    <a:pt x="19778" y="11418"/>
                    <a:pt x="19074" y="9794"/>
                  </a:cubicBezTo>
                  <a:cubicBezTo>
                    <a:pt x="18966" y="9523"/>
                    <a:pt x="18831" y="9280"/>
                    <a:pt x="18641" y="9064"/>
                  </a:cubicBezTo>
                </a:path>
              </a:pathLst>
            </a:custGeom>
            <a:solidFill>
              <a:schemeClr val="accent2"/>
            </a:solidFill>
            <a:ln w="101600" cap="flat">
              <a:solidFill>
                <a:schemeClr val="bg1"/>
              </a:solidFill>
              <a:bevel/>
              <a:headEnd/>
              <a:tailEnd/>
            </a:ln>
            <a:effectLst/>
          </p:spPr>
          <p:txBody>
            <a:bodyPr wrap="none" anchor="ctr"/>
            <a:lstStyle/>
            <a:p>
              <a:endParaRPr lang="en-US"/>
            </a:p>
          </p:txBody>
        </p:sp>
        <p:sp>
          <p:nvSpPr>
            <p:cNvPr id="45" name="Freeform 8">
              <a:extLst>
                <a:ext uri="{FF2B5EF4-FFF2-40B4-BE49-F238E27FC236}">
                  <a16:creationId xmlns="" xmlns:a16="http://schemas.microsoft.com/office/drawing/2014/main" id="{EC910D21-77E1-5A4C-ABE1-DC99DC388419}"/>
                </a:ext>
              </a:extLst>
            </p:cNvPr>
            <p:cNvSpPr>
              <a:spLocks noChangeArrowheads="1"/>
            </p:cNvSpPr>
            <p:nvPr/>
          </p:nvSpPr>
          <p:spPr bwMode="auto">
            <a:xfrm>
              <a:off x="11025633" y="6288086"/>
              <a:ext cx="3819889" cy="2731065"/>
            </a:xfrm>
            <a:custGeom>
              <a:avLst/>
              <a:gdLst>
                <a:gd name="T0" fmla="*/ 13285 w 15856"/>
                <a:gd name="T1" fmla="*/ 8116 h 11337"/>
                <a:gd name="T2" fmla="*/ 13285 w 15856"/>
                <a:gd name="T3" fmla="*/ 8116 h 11337"/>
                <a:gd name="T4" fmla="*/ 15151 w 15856"/>
                <a:gd name="T5" fmla="*/ 3868 h 11337"/>
                <a:gd name="T6" fmla="*/ 14718 w 15856"/>
                <a:gd name="T7" fmla="*/ 3138 h 11337"/>
                <a:gd name="T8" fmla="*/ 15422 w 15856"/>
                <a:gd name="T9" fmla="*/ 1705 h 11337"/>
                <a:gd name="T10" fmla="*/ 9037 w 15856"/>
                <a:gd name="T11" fmla="*/ 1623 h 11337"/>
                <a:gd name="T12" fmla="*/ 8143 w 15856"/>
                <a:gd name="T13" fmla="*/ 4003 h 11337"/>
                <a:gd name="T14" fmla="*/ 7873 w 15856"/>
                <a:gd name="T15" fmla="*/ 3922 h 11337"/>
                <a:gd name="T16" fmla="*/ 0 w 15856"/>
                <a:gd name="T17" fmla="*/ 6303 h 11337"/>
                <a:gd name="T18" fmla="*/ 1029 w 15856"/>
                <a:gd name="T19" fmla="*/ 6060 h 11337"/>
                <a:gd name="T20" fmla="*/ 1434 w 15856"/>
                <a:gd name="T21" fmla="*/ 5843 h 11337"/>
                <a:gd name="T22" fmla="*/ 1516 w 15856"/>
                <a:gd name="T23" fmla="*/ 6060 h 11337"/>
                <a:gd name="T24" fmla="*/ 5871 w 15856"/>
                <a:gd name="T25" fmla="*/ 7656 h 11337"/>
                <a:gd name="T26" fmla="*/ 6033 w 15856"/>
                <a:gd name="T27" fmla="*/ 7575 h 11337"/>
                <a:gd name="T28" fmla="*/ 8008 w 15856"/>
                <a:gd name="T29" fmla="*/ 8062 h 11337"/>
                <a:gd name="T30" fmla="*/ 8360 w 15856"/>
                <a:gd name="T31" fmla="*/ 8901 h 11337"/>
                <a:gd name="T32" fmla="*/ 11634 w 15856"/>
                <a:gd name="T33" fmla="*/ 11336 h 11337"/>
                <a:gd name="T34" fmla="*/ 12202 w 15856"/>
                <a:gd name="T35" fmla="*/ 10822 h 11337"/>
                <a:gd name="T36" fmla="*/ 12175 w 15856"/>
                <a:gd name="T37" fmla="*/ 10794 h 11337"/>
                <a:gd name="T38" fmla="*/ 10173 w 15856"/>
                <a:gd name="T39" fmla="*/ 8062 h 11337"/>
                <a:gd name="T40" fmla="*/ 10173 w 15856"/>
                <a:gd name="T41" fmla="*/ 7953 h 11337"/>
                <a:gd name="T42" fmla="*/ 13285 w 15856"/>
                <a:gd name="T43" fmla="*/ 8116 h 1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56" h="11337">
                  <a:moveTo>
                    <a:pt x="13285" y="8116"/>
                  </a:moveTo>
                  <a:lnTo>
                    <a:pt x="13285" y="8116"/>
                  </a:lnTo>
                  <a:cubicBezTo>
                    <a:pt x="14989" y="7385"/>
                    <a:pt x="15855" y="5492"/>
                    <a:pt x="15151" y="3868"/>
                  </a:cubicBezTo>
                  <a:cubicBezTo>
                    <a:pt x="15043" y="3597"/>
                    <a:pt x="14908" y="3354"/>
                    <a:pt x="14718" y="3138"/>
                  </a:cubicBezTo>
                  <a:cubicBezTo>
                    <a:pt x="15070" y="2759"/>
                    <a:pt x="15314" y="2273"/>
                    <a:pt x="15422" y="1705"/>
                  </a:cubicBezTo>
                  <a:cubicBezTo>
                    <a:pt x="13230" y="81"/>
                    <a:pt x="10471" y="0"/>
                    <a:pt x="9037" y="1623"/>
                  </a:cubicBezTo>
                  <a:cubicBezTo>
                    <a:pt x="8441" y="2273"/>
                    <a:pt x="8171" y="3111"/>
                    <a:pt x="8143" y="4003"/>
                  </a:cubicBezTo>
                  <a:cubicBezTo>
                    <a:pt x="8063" y="3977"/>
                    <a:pt x="7955" y="3949"/>
                    <a:pt x="7873" y="3922"/>
                  </a:cubicBezTo>
                  <a:cubicBezTo>
                    <a:pt x="4601" y="3138"/>
                    <a:pt x="1407" y="4193"/>
                    <a:pt x="0" y="6303"/>
                  </a:cubicBezTo>
                  <a:cubicBezTo>
                    <a:pt x="352" y="6276"/>
                    <a:pt x="704" y="6195"/>
                    <a:pt x="1029" y="6060"/>
                  </a:cubicBezTo>
                  <a:cubicBezTo>
                    <a:pt x="1164" y="5978"/>
                    <a:pt x="1299" y="5925"/>
                    <a:pt x="1434" y="5843"/>
                  </a:cubicBezTo>
                  <a:cubicBezTo>
                    <a:pt x="1462" y="5925"/>
                    <a:pt x="1489" y="6005"/>
                    <a:pt x="1516" y="6060"/>
                  </a:cubicBezTo>
                  <a:cubicBezTo>
                    <a:pt x="2192" y="7683"/>
                    <a:pt x="4140" y="8386"/>
                    <a:pt x="5871" y="7656"/>
                  </a:cubicBezTo>
                  <a:cubicBezTo>
                    <a:pt x="5925" y="7629"/>
                    <a:pt x="5979" y="7602"/>
                    <a:pt x="6033" y="7575"/>
                  </a:cubicBezTo>
                  <a:cubicBezTo>
                    <a:pt x="6520" y="8089"/>
                    <a:pt x="7277" y="8306"/>
                    <a:pt x="8008" y="8062"/>
                  </a:cubicBezTo>
                  <a:cubicBezTo>
                    <a:pt x="8116" y="8359"/>
                    <a:pt x="8225" y="8630"/>
                    <a:pt x="8360" y="8901"/>
                  </a:cubicBezTo>
                  <a:cubicBezTo>
                    <a:pt x="9090" y="10281"/>
                    <a:pt x="10362" y="11173"/>
                    <a:pt x="11634" y="11336"/>
                  </a:cubicBezTo>
                  <a:cubicBezTo>
                    <a:pt x="12202" y="10822"/>
                    <a:pt x="12202" y="10822"/>
                    <a:pt x="12202" y="10822"/>
                  </a:cubicBezTo>
                  <a:cubicBezTo>
                    <a:pt x="12202" y="10794"/>
                    <a:pt x="12175" y="10794"/>
                    <a:pt x="12175" y="10794"/>
                  </a:cubicBezTo>
                  <a:cubicBezTo>
                    <a:pt x="11012" y="10416"/>
                    <a:pt x="10173" y="9333"/>
                    <a:pt x="10173" y="8062"/>
                  </a:cubicBezTo>
                  <a:cubicBezTo>
                    <a:pt x="10173" y="8035"/>
                    <a:pt x="10173" y="7981"/>
                    <a:pt x="10173" y="7953"/>
                  </a:cubicBezTo>
                  <a:cubicBezTo>
                    <a:pt x="11065" y="8468"/>
                    <a:pt x="12202" y="8576"/>
                    <a:pt x="13285" y="8116"/>
                  </a:cubicBezTo>
                </a:path>
              </a:pathLst>
            </a:custGeom>
            <a:solidFill>
              <a:schemeClr val="accent5"/>
            </a:solidFill>
            <a:ln w="101600" cap="flat">
              <a:solidFill>
                <a:schemeClr val="bg1"/>
              </a:solidFill>
              <a:bevel/>
              <a:headEnd/>
              <a:tailEnd/>
            </a:ln>
            <a:effectLst/>
          </p:spPr>
          <p:txBody>
            <a:bodyPr wrap="none" anchor="ctr"/>
            <a:lstStyle/>
            <a:p>
              <a:endParaRPr lang="en-US"/>
            </a:p>
          </p:txBody>
        </p:sp>
        <p:sp>
          <p:nvSpPr>
            <p:cNvPr id="46" name="Freeform 9">
              <a:extLst>
                <a:ext uri="{FF2B5EF4-FFF2-40B4-BE49-F238E27FC236}">
                  <a16:creationId xmlns="" xmlns:a16="http://schemas.microsoft.com/office/drawing/2014/main" id="{1B903079-EAF5-EE45-8F1C-A559A4069EAD}"/>
                </a:ext>
              </a:extLst>
            </p:cNvPr>
            <p:cNvSpPr>
              <a:spLocks noChangeArrowheads="1"/>
            </p:cNvSpPr>
            <p:nvPr/>
          </p:nvSpPr>
          <p:spPr bwMode="auto">
            <a:xfrm>
              <a:off x="12003308" y="4832953"/>
              <a:ext cx="2822426" cy="2926521"/>
            </a:xfrm>
            <a:custGeom>
              <a:avLst/>
              <a:gdLst>
                <a:gd name="T0" fmla="*/ 11146 w 11715"/>
                <a:gd name="T1" fmla="*/ 9794 h 12149"/>
                <a:gd name="T2" fmla="*/ 11146 w 11715"/>
                <a:gd name="T3" fmla="*/ 9794 h 12149"/>
                <a:gd name="T4" fmla="*/ 10713 w 11715"/>
                <a:gd name="T5" fmla="*/ 9064 h 12149"/>
                <a:gd name="T6" fmla="*/ 11173 w 11715"/>
                <a:gd name="T7" fmla="*/ 5655 h 12149"/>
                <a:gd name="T8" fmla="*/ 8712 w 11715"/>
                <a:gd name="T9" fmla="*/ 3626 h 12149"/>
                <a:gd name="T10" fmla="*/ 5221 w 11715"/>
                <a:gd name="T11" fmla="*/ 298 h 12149"/>
                <a:gd name="T12" fmla="*/ 1434 w 11715"/>
                <a:gd name="T13" fmla="*/ 893 h 12149"/>
                <a:gd name="T14" fmla="*/ 568 w 11715"/>
                <a:gd name="T15" fmla="*/ 2246 h 12149"/>
                <a:gd name="T16" fmla="*/ 3625 w 11715"/>
                <a:gd name="T17" fmla="*/ 6982 h 12149"/>
                <a:gd name="T18" fmla="*/ 5627 w 11715"/>
                <a:gd name="T19" fmla="*/ 7117 h 12149"/>
                <a:gd name="T20" fmla="*/ 6303 w 11715"/>
                <a:gd name="T21" fmla="*/ 9523 h 12149"/>
                <a:gd name="T22" fmla="*/ 7602 w 11715"/>
                <a:gd name="T23" fmla="*/ 10362 h 12149"/>
                <a:gd name="T24" fmla="*/ 9171 w 11715"/>
                <a:gd name="T25" fmla="*/ 12067 h 12149"/>
                <a:gd name="T26" fmla="*/ 11390 w 11715"/>
                <a:gd name="T27" fmla="*/ 10687 h 12149"/>
                <a:gd name="T28" fmla="*/ 11146 w 11715"/>
                <a:gd name="T29" fmla="*/ 9794 h 1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15" h="12149">
                  <a:moveTo>
                    <a:pt x="11146" y="9794"/>
                  </a:moveTo>
                  <a:lnTo>
                    <a:pt x="11146" y="9794"/>
                  </a:lnTo>
                  <a:cubicBezTo>
                    <a:pt x="11038" y="9523"/>
                    <a:pt x="10903" y="9280"/>
                    <a:pt x="10713" y="9064"/>
                  </a:cubicBezTo>
                  <a:cubicBezTo>
                    <a:pt x="11471" y="8280"/>
                    <a:pt x="11714" y="6927"/>
                    <a:pt x="11173" y="5655"/>
                  </a:cubicBezTo>
                  <a:cubicBezTo>
                    <a:pt x="10686" y="4519"/>
                    <a:pt x="9712" y="3762"/>
                    <a:pt x="8712" y="3626"/>
                  </a:cubicBezTo>
                  <a:cubicBezTo>
                    <a:pt x="8900" y="2220"/>
                    <a:pt x="7385" y="758"/>
                    <a:pt x="5221" y="298"/>
                  </a:cubicBezTo>
                  <a:cubicBezTo>
                    <a:pt x="3705" y="0"/>
                    <a:pt x="2298" y="244"/>
                    <a:pt x="1434" y="893"/>
                  </a:cubicBezTo>
                  <a:cubicBezTo>
                    <a:pt x="1407" y="893"/>
                    <a:pt x="731" y="1705"/>
                    <a:pt x="568" y="2246"/>
                  </a:cubicBezTo>
                  <a:cubicBezTo>
                    <a:pt x="0" y="4221"/>
                    <a:pt x="1380" y="6332"/>
                    <a:pt x="3625" y="6982"/>
                  </a:cubicBezTo>
                  <a:cubicBezTo>
                    <a:pt x="4301" y="7170"/>
                    <a:pt x="5004" y="7198"/>
                    <a:pt x="5627" y="7117"/>
                  </a:cubicBezTo>
                  <a:cubicBezTo>
                    <a:pt x="5518" y="7982"/>
                    <a:pt x="5735" y="8874"/>
                    <a:pt x="6303" y="9523"/>
                  </a:cubicBezTo>
                  <a:cubicBezTo>
                    <a:pt x="6655" y="9929"/>
                    <a:pt x="7115" y="10200"/>
                    <a:pt x="7602" y="10362"/>
                  </a:cubicBezTo>
                  <a:cubicBezTo>
                    <a:pt x="7466" y="11336"/>
                    <a:pt x="8143" y="12013"/>
                    <a:pt x="9171" y="12067"/>
                  </a:cubicBezTo>
                  <a:cubicBezTo>
                    <a:pt x="10930" y="12148"/>
                    <a:pt x="11336" y="10687"/>
                    <a:pt x="11390" y="10687"/>
                  </a:cubicBezTo>
                  <a:cubicBezTo>
                    <a:pt x="11363" y="10389"/>
                    <a:pt x="11281" y="10091"/>
                    <a:pt x="11146" y="9794"/>
                  </a:cubicBezTo>
                </a:path>
              </a:pathLst>
            </a:custGeom>
            <a:solidFill>
              <a:schemeClr val="accent3"/>
            </a:solidFill>
            <a:ln w="101600" cap="flat">
              <a:solidFill>
                <a:schemeClr val="bg1"/>
              </a:solidFill>
              <a:bevel/>
              <a:headEnd/>
              <a:tailEnd/>
            </a:ln>
            <a:effectLst/>
          </p:spPr>
          <p:txBody>
            <a:bodyPr wrap="none" anchor="ctr"/>
            <a:lstStyle/>
            <a:p>
              <a:endParaRPr lang="en-US"/>
            </a:p>
          </p:txBody>
        </p:sp>
        <p:sp>
          <p:nvSpPr>
            <p:cNvPr id="47" name="Freeform 10">
              <a:extLst>
                <a:ext uri="{FF2B5EF4-FFF2-40B4-BE49-F238E27FC236}">
                  <a16:creationId xmlns="" xmlns:a16="http://schemas.microsoft.com/office/drawing/2014/main" id="{B66AEFCE-BD24-C54A-8C2C-E832581EDA9A}"/>
                </a:ext>
              </a:extLst>
            </p:cNvPr>
            <p:cNvSpPr>
              <a:spLocks noChangeArrowheads="1"/>
            </p:cNvSpPr>
            <p:nvPr/>
          </p:nvSpPr>
          <p:spPr bwMode="auto">
            <a:xfrm>
              <a:off x="10067080" y="6025596"/>
              <a:ext cx="1550900" cy="1896131"/>
            </a:xfrm>
            <a:custGeom>
              <a:avLst/>
              <a:gdLst>
                <a:gd name="T0" fmla="*/ 5871 w 6440"/>
                <a:gd name="T1" fmla="*/ 3355 h 7873"/>
                <a:gd name="T2" fmla="*/ 5871 w 6440"/>
                <a:gd name="T3" fmla="*/ 3355 h 7873"/>
                <a:gd name="T4" fmla="*/ 5818 w 6440"/>
                <a:gd name="T5" fmla="*/ 1082 h 7873"/>
                <a:gd name="T6" fmla="*/ 3870 w 6440"/>
                <a:gd name="T7" fmla="*/ 757 h 7873"/>
                <a:gd name="T8" fmla="*/ 2057 w 6440"/>
                <a:gd name="T9" fmla="*/ 0 h 7873"/>
                <a:gd name="T10" fmla="*/ 1677 w 6440"/>
                <a:gd name="T11" fmla="*/ 81 h 7873"/>
                <a:gd name="T12" fmla="*/ 82 w 6440"/>
                <a:gd name="T13" fmla="*/ 1867 h 7873"/>
                <a:gd name="T14" fmla="*/ 515 w 6440"/>
                <a:gd name="T15" fmla="*/ 3436 h 7873"/>
                <a:gd name="T16" fmla="*/ 595 w 6440"/>
                <a:gd name="T17" fmla="*/ 5545 h 7873"/>
                <a:gd name="T18" fmla="*/ 4952 w 6440"/>
                <a:gd name="T19" fmla="*/ 7142 h 7873"/>
                <a:gd name="T20" fmla="*/ 5357 w 6440"/>
                <a:gd name="T21" fmla="*/ 6925 h 7873"/>
                <a:gd name="T22" fmla="*/ 6196 w 6440"/>
                <a:gd name="T23" fmla="*/ 4788 h 7873"/>
                <a:gd name="T24" fmla="*/ 5871 w 6440"/>
                <a:gd name="T25" fmla="*/ 3355 h 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0" h="7873">
                  <a:moveTo>
                    <a:pt x="5871" y="3355"/>
                  </a:moveTo>
                  <a:lnTo>
                    <a:pt x="5871" y="3355"/>
                  </a:lnTo>
                  <a:cubicBezTo>
                    <a:pt x="6439" y="2705"/>
                    <a:pt x="6439" y="1731"/>
                    <a:pt x="5818" y="1082"/>
                  </a:cubicBezTo>
                  <a:cubicBezTo>
                    <a:pt x="5304" y="541"/>
                    <a:pt x="4491" y="433"/>
                    <a:pt x="3870" y="757"/>
                  </a:cubicBezTo>
                  <a:cubicBezTo>
                    <a:pt x="3409" y="297"/>
                    <a:pt x="2760" y="0"/>
                    <a:pt x="2057" y="0"/>
                  </a:cubicBezTo>
                  <a:cubicBezTo>
                    <a:pt x="1922" y="0"/>
                    <a:pt x="1677" y="54"/>
                    <a:pt x="1677" y="81"/>
                  </a:cubicBezTo>
                  <a:cubicBezTo>
                    <a:pt x="839" y="297"/>
                    <a:pt x="190" y="974"/>
                    <a:pt x="82" y="1867"/>
                  </a:cubicBezTo>
                  <a:cubicBezTo>
                    <a:pt x="0" y="2461"/>
                    <a:pt x="162" y="3003"/>
                    <a:pt x="515" y="3436"/>
                  </a:cubicBezTo>
                  <a:cubicBezTo>
                    <a:pt x="298" y="4111"/>
                    <a:pt x="298" y="4869"/>
                    <a:pt x="595" y="5545"/>
                  </a:cubicBezTo>
                  <a:cubicBezTo>
                    <a:pt x="1272" y="7169"/>
                    <a:pt x="3220" y="7872"/>
                    <a:pt x="4952" y="7142"/>
                  </a:cubicBezTo>
                  <a:cubicBezTo>
                    <a:pt x="5087" y="7060"/>
                    <a:pt x="5222" y="7007"/>
                    <a:pt x="5357" y="6925"/>
                  </a:cubicBezTo>
                  <a:cubicBezTo>
                    <a:pt x="5357" y="6952"/>
                    <a:pt x="6278" y="6086"/>
                    <a:pt x="6196" y="4788"/>
                  </a:cubicBezTo>
                  <a:cubicBezTo>
                    <a:pt x="6169" y="4273"/>
                    <a:pt x="6061" y="3788"/>
                    <a:pt x="5871" y="3355"/>
                  </a:cubicBezTo>
                </a:path>
              </a:pathLst>
            </a:custGeom>
            <a:solidFill>
              <a:schemeClr val="accent1"/>
            </a:solidFill>
            <a:ln w="101600" cap="flat">
              <a:solidFill>
                <a:schemeClr val="bg1"/>
              </a:solidFill>
              <a:bevel/>
              <a:headEnd/>
              <a:tailEnd/>
            </a:ln>
            <a:effectLst/>
          </p:spPr>
          <p:txBody>
            <a:bodyPr wrap="none" anchor="ctr"/>
            <a:lstStyle/>
            <a:p>
              <a:endParaRPr lang="en-US"/>
            </a:p>
          </p:txBody>
        </p:sp>
        <p:sp>
          <p:nvSpPr>
            <p:cNvPr id="48" name="Freeform 10">
              <a:extLst>
                <a:ext uri="{FF2B5EF4-FFF2-40B4-BE49-F238E27FC236}">
                  <a16:creationId xmlns="" xmlns:a16="http://schemas.microsoft.com/office/drawing/2014/main" id="{61581397-FEB7-C347-88F6-821AE600D337}"/>
                </a:ext>
              </a:extLst>
            </p:cNvPr>
            <p:cNvSpPr>
              <a:spLocks noChangeArrowheads="1"/>
            </p:cNvSpPr>
            <p:nvPr/>
          </p:nvSpPr>
          <p:spPr bwMode="auto">
            <a:xfrm rot="16200000">
              <a:off x="11476100" y="6478959"/>
              <a:ext cx="1063316" cy="1300011"/>
            </a:xfrm>
            <a:custGeom>
              <a:avLst/>
              <a:gdLst>
                <a:gd name="T0" fmla="*/ 5871 w 6440"/>
                <a:gd name="T1" fmla="*/ 3355 h 7873"/>
                <a:gd name="T2" fmla="*/ 5871 w 6440"/>
                <a:gd name="T3" fmla="*/ 3355 h 7873"/>
                <a:gd name="T4" fmla="*/ 5818 w 6440"/>
                <a:gd name="T5" fmla="*/ 1082 h 7873"/>
                <a:gd name="T6" fmla="*/ 3870 w 6440"/>
                <a:gd name="T7" fmla="*/ 757 h 7873"/>
                <a:gd name="T8" fmla="*/ 2057 w 6440"/>
                <a:gd name="T9" fmla="*/ 0 h 7873"/>
                <a:gd name="T10" fmla="*/ 1677 w 6440"/>
                <a:gd name="T11" fmla="*/ 81 h 7873"/>
                <a:gd name="T12" fmla="*/ 82 w 6440"/>
                <a:gd name="T13" fmla="*/ 1867 h 7873"/>
                <a:gd name="T14" fmla="*/ 515 w 6440"/>
                <a:gd name="T15" fmla="*/ 3436 h 7873"/>
                <a:gd name="T16" fmla="*/ 595 w 6440"/>
                <a:gd name="T17" fmla="*/ 5545 h 7873"/>
                <a:gd name="T18" fmla="*/ 4952 w 6440"/>
                <a:gd name="T19" fmla="*/ 7142 h 7873"/>
                <a:gd name="T20" fmla="*/ 5357 w 6440"/>
                <a:gd name="T21" fmla="*/ 6925 h 7873"/>
                <a:gd name="T22" fmla="*/ 6196 w 6440"/>
                <a:gd name="T23" fmla="*/ 4788 h 7873"/>
                <a:gd name="T24" fmla="*/ 5871 w 6440"/>
                <a:gd name="T25" fmla="*/ 3355 h 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0" h="7873">
                  <a:moveTo>
                    <a:pt x="5871" y="3355"/>
                  </a:moveTo>
                  <a:lnTo>
                    <a:pt x="5871" y="3355"/>
                  </a:lnTo>
                  <a:cubicBezTo>
                    <a:pt x="6439" y="2705"/>
                    <a:pt x="6439" y="1731"/>
                    <a:pt x="5818" y="1082"/>
                  </a:cubicBezTo>
                  <a:cubicBezTo>
                    <a:pt x="5304" y="541"/>
                    <a:pt x="4491" y="433"/>
                    <a:pt x="3870" y="757"/>
                  </a:cubicBezTo>
                  <a:cubicBezTo>
                    <a:pt x="3409" y="297"/>
                    <a:pt x="2760" y="0"/>
                    <a:pt x="2057" y="0"/>
                  </a:cubicBezTo>
                  <a:cubicBezTo>
                    <a:pt x="1922" y="0"/>
                    <a:pt x="1677" y="54"/>
                    <a:pt x="1677" y="81"/>
                  </a:cubicBezTo>
                  <a:cubicBezTo>
                    <a:pt x="839" y="297"/>
                    <a:pt x="190" y="974"/>
                    <a:pt x="82" y="1867"/>
                  </a:cubicBezTo>
                  <a:cubicBezTo>
                    <a:pt x="0" y="2461"/>
                    <a:pt x="162" y="3003"/>
                    <a:pt x="515" y="3436"/>
                  </a:cubicBezTo>
                  <a:cubicBezTo>
                    <a:pt x="298" y="4111"/>
                    <a:pt x="298" y="4869"/>
                    <a:pt x="595" y="5545"/>
                  </a:cubicBezTo>
                  <a:cubicBezTo>
                    <a:pt x="1272" y="7169"/>
                    <a:pt x="3220" y="7872"/>
                    <a:pt x="4952" y="7142"/>
                  </a:cubicBezTo>
                  <a:cubicBezTo>
                    <a:pt x="5087" y="7060"/>
                    <a:pt x="5222" y="7007"/>
                    <a:pt x="5357" y="6925"/>
                  </a:cubicBezTo>
                  <a:cubicBezTo>
                    <a:pt x="5357" y="6952"/>
                    <a:pt x="6278" y="6086"/>
                    <a:pt x="6196" y="4788"/>
                  </a:cubicBezTo>
                  <a:cubicBezTo>
                    <a:pt x="6169" y="4273"/>
                    <a:pt x="6061" y="3788"/>
                    <a:pt x="5871" y="3355"/>
                  </a:cubicBezTo>
                </a:path>
              </a:pathLst>
            </a:custGeom>
            <a:solidFill>
              <a:schemeClr val="accent4"/>
            </a:solidFill>
            <a:ln w="101600" cap="flat">
              <a:solidFill>
                <a:schemeClr val="bg1"/>
              </a:solidFill>
              <a:bevel/>
              <a:headEnd/>
              <a:tailEnd/>
            </a:ln>
            <a:effectLst/>
          </p:spPr>
          <p:txBody>
            <a:bodyPr wrap="none" anchor="ctr"/>
            <a:lstStyle/>
            <a:p>
              <a:endParaRPr lang="en-US"/>
            </a:p>
          </p:txBody>
        </p:sp>
      </p:grpSp>
      <p:sp>
        <p:nvSpPr>
          <p:cNvPr id="38" name="Title 1"/>
          <p:cNvSpPr txBox="1">
            <a:spLocks/>
          </p:cNvSpPr>
          <p:nvPr/>
        </p:nvSpPr>
        <p:spPr>
          <a:xfrm>
            <a:off x="0" y="0"/>
            <a:ext cx="12192000" cy="1143000"/>
          </a:xfrm>
          <a:prstGeom prst="rect">
            <a:avLst/>
          </a:prstGeom>
          <a:solidFill>
            <a:srgbClr val="00206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bg1"/>
                </a:solidFill>
              </a:rPr>
              <a:t>PROCEDURE FOR SUBMISSION OF APPLICATION </a:t>
            </a:r>
            <a:r>
              <a:rPr lang="en-US" sz="3200" b="1" smtClean="0">
                <a:solidFill>
                  <a:schemeClr val="bg1"/>
                </a:solidFill>
              </a:rPr>
              <a:t>FOR CONVERSION </a:t>
            </a:r>
            <a:endParaRPr lang="en-US" sz="3200" b="1" dirty="0">
              <a:solidFill>
                <a:schemeClr val="bg1"/>
              </a:solidFill>
              <a:latin typeface="Verdana" pitchFamily="34" charset="0"/>
              <a:ea typeface="Verdana" pitchFamily="34" charset="0"/>
              <a:cs typeface="Verdana" pitchFamily="34" charset="0"/>
            </a:endParaRPr>
          </a:p>
        </p:txBody>
      </p:sp>
      <p:sp>
        <p:nvSpPr>
          <p:cNvPr id="5" name="TextBox 4"/>
          <p:cNvSpPr txBox="1"/>
          <p:nvPr/>
        </p:nvSpPr>
        <p:spPr>
          <a:xfrm>
            <a:off x="4498021" y="3854098"/>
            <a:ext cx="3304259" cy="461665"/>
          </a:xfrm>
          <a:prstGeom prst="rect">
            <a:avLst/>
          </a:prstGeom>
          <a:noFill/>
        </p:spPr>
        <p:txBody>
          <a:bodyPr wrap="square" rtlCol="0">
            <a:spAutoFit/>
          </a:bodyPr>
          <a:lstStyle/>
          <a:p>
            <a:pPr algn="ctr"/>
            <a:r>
              <a:rPr lang="en-US" sz="2400" b="1" dirty="0" smtClean="0">
                <a:solidFill>
                  <a:srgbClr val="7030A0"/>
                </a:solidFill>
              </a:rPr>
              <a:t>FOR CONVERSION</a:t>
            </a:r>
            <a:endParaRPr lang="en-IN" sz="2400" b="1" dirty="0">
              <a:solidFill>
                <a:srgbClr val="7030A0"/>
              </a:solidFill>
            </a:endParaRPr>
          </a:p>
        </p:txBody>
      </p:sp>
    </p:spTree>
    <p:extLst>
      <p:ext uri="{BB962C8B-B14F-4D97-AF65-F5344CB8AC3E}">
        <p14:creationId xmlns:p14="http://schemas.microsoft.com/office/powerpoint/2010/main" val="873796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1338"/>
          </a:xfrm>
          <a:solidFill>
            <a:srgbClr val="002060"/>
          </a:solidFill>
        </p:spPr>
        <p:txBody>
          <a:bodyPr>
            <a:noAutofit/>
          </a:bodyPr>
          <a:lstStyle/>
          <a:p>
            <a:pPr algn="ctr"/>
            <a:r>
              <a:rPr lang="en-US" sz="2000" b="1" dirty="0">
                <a:solidFill>
                  <a:schemeClr val="bg1"/>
                </a:solidFill>
                <a:latin typeface="Verdana" pitchFamily="34" charset="0"/>
                <a:ea typeface="Verdana" pitchFamily="34" charset="0"/>
                <a:cs typeface="Verdana" pitchFamily="34" charset="0"/>
              </a:rPr>
              <a:t> </a:t>
            </a:r>
            <a:r>
              <a:rPr lang="en-US" sz="2000" b="1" dirty="0" smtClean="0">
                <a:solidFill>
                  <a:schemeClr val="bg1"/>
                </a:solidFill>
                <a:latin typeface="Verdana" pitchFamily="34" charset="0"/>
                <a:ea typeface="Verdana" pitchFamily="34" charset="0"/>
                <a:cs typeface="Verdana" pitchFamily="34" charset="0"/>
              </a:rPr>
              <a:t>DOCUMENTS TO BE SUBMITTED ALONG WITH FREEHOLD APPLICATION</a:t>
            </a:r>
            <a:endParaRPr lang="en-US" sz="20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0" y="885275"/>
            <a:ext cx="12065875" cy="7648248"/>
          </a:xfrm>
          <a:prstGeom prst="rect">
            <a:avLst/>
          </a:prstGeom>
        </p:spPr>
        <p:txBody>
          <a:bodyPr wrap="square">
            <a:spAutoFit/>
          </a:bodyPr>
          <a:lstStyle/>
          <a:p>
            <a:pPr marL="452628" indent="-342900" algn="just">
              <a:buFont typeface="Wingdings" pitchFamily="2" charset="2"/>
              <a:buChar char="v"/>
              <a:defRPr/>
            </a:pPr>
            <a:r>
              <a:rPr lang="en-US" sz="2300" dirty="0"/>
              <a:t>The lessee shall be required to submit following documents </a:t>
            </a:r>
            <a:r>
              <a:rPr lang="en-US" sz="2300" dirty="0" err="1"/>
              <a:t>alongwith</a:t>
            </a:r>
            <a:r>
              <a:rPr lang="en-US" sz="2300" dirty="0"/>
              <a:t> the original freehold application</a:t>
            </a:r>
            <a:r>
              <a:rPr lang="en-US" sz="2300" dirty="0" smtClean="0"/>
              <a:t>. The </a:t>
            </a:r>
            <a:r>
              <a:rPr lang="en-US" sz="2300" dirty="0"/>
              <a:t>Online Printed application duly signed by applicant(s).</a:t>
            </a:r>
          </a:p>
          <a:p>
            <a:pPr marL="452628" indent="-342900" algn="just">
              <a:buFont typeface="Wingdings" pitchFamily="2" charset="2"/>
              <a:buChar char="v"/>
              <a:defRPr/>
            </a:pPr>
            <a:r>
              <a:rPr lang="en-US" sz="2300" dirty="0"/>
              <a:t>E-Receipt of Conversion Application Fees</a:t>
            </a:r>
            <a:r>
              <a:rPr lang="en-US" sz="2300" dirty="0" smtClean="0"/>
              <a:t>. </a:t>
            </a:r>
          </a:p>
          <a:p>
            <a:pPr marL="452628" indent="-342900" algn="just">
              <a:buFont typeface="Wingdings" pitchFamily="2" charset="2"/>
              <a:buChar char="v"/>
              <a:defRPr/>
            </a:pPr>
            <a:r>
              <a:rPr lang="en-US" sz="2300" dirty="0" smtClean="0"/>
              <a:t>Self </a:t>
            </a:r>
            <a:r>
              <a:rPr lang="en-US" sz="2300" dirty="0"/>
              <a:t>Attested photocopy of the original lease deed/tripartite deed.</a:t>
            </a:r>
          </a:p>
          <a:p>
            <a:pPr marL="452628" indent="-342900" algn="just">
              <a:buFont typeface="Wingdings" pitchFamily="2" charset="2"/>
              <a:buChar char="v"/>
              <a:defRPr/>
            </a:pPr>
            <a:r>
              <a:rPr lang="en-US" sz="2300" dirty="0"/>
              <a:t>Self Attested copy of the up to date rent receipt.</a:t>
            </a:r>
          </a:p>
          <a:p>
            <a:pPr marL="452628" indent="-342900" algn="just">
              <a:buFont typeface="Wingdings" pitchFamily="2" charset="2"/>
              <a:buChar char="v"/>
              <a:defRPr/>
            </a:pPr>
            <a:r>
              <a:rPr lang="en-US" sz="2300" dirty="0"/>
              <a:t>An affidavit to be sworn in by the lessee before the Executive Magistrate to the effect that he/she has constructed the building and used the same for the purpose for which the land was allotted or deviation (if any) has been made.</a:t>
            </a:r>
          </a:p>
          <a:p>
            <a:pPr marL="452628" indent="-342900" algn="just">
              <a:buFont typeface="Wingdings" pitchFamily="2" charset="2"/>
              <a:buChar char="v"/>
              <a:defRPr/>
            </a:pPr>
            <a:r>
              <a:rPr lang="en-US" sz="2300" dirty="0"/>
              <a:t>Self Attested copy of the no objection certificate from the mortgagee in case the plot is mortgaged</a:t>
            </a:r>
            <a:r>
              <a:rPr lang="en-US" sz="2300" dirty="0" smtClean="0"/>
              <a:t>. Front </a:t>
            </a:r>
            <a:r>
              <a:rPr lang="en-US" sz="2300" dirty="0"/>
              <a:t>side Self Attested Photograph of the applicant / applicants (All Mutates)</a:t>
            </a:r>
          </a:p>
          <a:p>
            <a:pPr marL="452628" indent="-342900" algn="just">
              <a:buFont typeface="Wingdings" pitchFamily="2" charset="2"/>
              <a:buChar char="v"/>
              <a:defRPr/>
            </a:pPr>
            <a:r>
              <a:rPr lang="en-US" sz="2300" dirty="0"/>
              <a:t>Indemnity bond in prescribed Form from Notary / Executive Magistrate.</a:t>
            </a:r>
          </a:p>
          <a:p>
            <a:pPr marL="452628" indent="-342900" algn="just">
              <a:buFont typeface="Wingdings" pitchFamily="2" charset="2"/>
              <a:buChar char="v"/>
              <a:defRPr/>
            </a:pPr>
            <a:r>
              <a:rPr lang="en-US" sz="2300" dirty="0"/>
              <a:t>Self Attested copy of up-to-date Holding Tax receipt (if assessed).</a:t>
            </a:r>
          </a:p>
          <a:p>
            <a:pPr marL="452628" indent="-342900" algn="just">
              <a:buFont typeface="Wingdings" pitchFamily="2" charset="2"/>
              <a:buChar char="v"/>
              <a:defRPr/>
            </a:pPr>
            <a:r>
              <a:rPr lang="en-US" sz="2300" dirty="0"/>
              <a:t>Self Attested copy of Identity Proof of the applicant(s).</a:t>
            </a:r>
          </a:p>
          <a:p>
            <a:pPr marL="452628" indent="-342900" algn="just">
              <a:buFont typeface="Wingdings" pitchFamily="2" charset="2"/>
              <a:buChar char="v"/>
              <a:defRPr/>
            </a:pPr>
            <a:r>
              <a:rPr lang="en-US" sz="2300" dirty="0"/>
              <a:t>Three Specimen Signatures of application (s)in the prescribed form.</a:t>
            </a:r>
          </a:p>
          <a:p>
            <a:pPr marL="452628" indent="-342900" algn="just">
              <a:buFont typeface="Wingdings" pitchFamily="2" charset="2"/>
              <a:buChar char="v"/>
              <a:defRPr/>
            </a:pPr>
            <a:r>
              <a:rPr lang="en-US" sz="2300" dirty="0"/>
              <a:t>Self Attested Photocopy of mutation copy.</a:t>
            </a:r>
          </a:p>
          <a:p>
            <a:pPr marL="452628" indent="-342900" algn="just">
              <a:buFont typeface="Wingdings" pitchFamily="2" charset="2"/>
              <a:buChar char="v"/>
              <a:defRPr/>
            </a:pPr>
            <a:r>
              <a:rPr lang="en-US" sz="2300" dirty="0"/>
              <a:t>In appropriate cases there may be spot verification.</a:t>
            </a:r>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201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6" name="Group 3255">
            <a:extLst>
              <a:ext uri="{FF2B5EF4-FFF2-40B4-BE49-F238E27FC236}">
                <a16:creationId xmlns="" xmlns:a16="http://schemas.microsoft.com/office/drawing/2014/main" id="{6B5D612A-B821-4403-BE73-A9A50E0787C3}"/>
              </a:ext>
            </a:extLst>
          </p:cNvPr>
          <p:cNvGrpSpPr/>
          <p:nvPr/>
        </p:nvGrpSpPr>
        <p:grpSpPr>
          <a:xfrm>
            <a:off x="3115932" y="2545573"/>
            <a:ext cx="2369196" cy="2261320"/>
            <a:chOff x="4563208" y="3552093"/>
            <a:chExt cx="1731806" cy="1652953"/>
          </a:xfrm>
        </p:grpSpPr>
        <p:sp>
          <p:nvSpPr>
            <p:cNvPr id="3257" name="Block Arc 3256">
              <a:extLst>
                <a:ext uri="{FF2B5EF4-FFF2-40B4-BE49-F238E27FC236}">
                  <a16:creationId xmlns="" xmlns:a16="http://schemas.microsoft.com/office/drawing/2014/main" id="{F98B5036-F081-4270-9242-6129EB03502A}"/>
                </a:ext>
              </a:extLst>
            </p:cNvPr>
            <p:cNvSpPr/>
            <p:nvPr/>
          </p:nvSpPr>
          <p:spPr>
            <a:xfrm>
              <a:off x="4563208" y="3552093"/>
              <a:ext cx="1652953" cy="1652953"/>
            </a:xfrm>
            <a:prstGeom prst="blockArc">
              <a:avLst>
                <a:gd name="adj1" fmla="val 10759067"/>
                <a:gd name="adj2" fmla="val 61390"/>
                <a:gd name="adj3" fmla="val 2020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8" name="Isosceles Triangle 3257">
              <a:extLst>
                <a:ext uri="{FF2B5EF4-FFF2-40B4-BE49-F238E27FC236}">
                  <a16:creationId xmlns="" xmlns:a16="http://schemas.microsoft.com/office/drawing/2014/main" id="{995CC0CF-4DBB-4433-B716-8985A4567E5A}"/>
                </a:ext>
              </a:extLst>
            </p:cNvPr>
            <p:cNvSpPr/>
            <p:nvPr/>
          </p:nvSpPr>
          <p:spPr>
            <a:xfrm rot="18900000">
              <a:off x="5774165" y="4118144"/>
              <a:ext cx="520849" cy="520849"/>
            </a:xfrm>
            <a:prstGeom prst="triangle">
              <a:avLst>
                <a:gd name="adj" fmla="val 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9" name="Group 3258">
            <a:extLst>
              <a:ext uri="{FF2B5EF4-FFF2-40B4-BE49-F238E27FC236}">
                <a16:creationId xmlns="" xmlns:a16="http://schemas.microsoft.com/office/drawing/2014/main" id="{0E74287B-DA12-414B-A92F-1B7474A2CA24}"/>
              </a:ext>
            </a:extLst>
          </p:cNvPr>
          <p:cNvGrpSpPr/>
          <p:nvPr/>
        </p:nvGrpSpPr>
        <p:grpSpPr>
          <a:xfrm rot="10800000" flipH="1">
            <a:off x="1320461" y="3143650"/>
            <a:ext cx="2369196" cy="2261322"/>
            <a:chOff x="4563208" y="3552093"/>
            <a:chExt cx="1731806" cy="1652953"/>
          </a:xfrm>
          <a:solidFill>
            <a:schemeClr val="accent2"/>
          </a:solidFill>
        </p:grpSpPr>
        <p:sp>
          <p:nvSpPr>
            <p:cNvPr id="3260" name="Block Arc 3259">
              <a:extLst>
                <a:ext uri="{FF2B5EF4-FFF2-40B4-BE49-F238E27FC236}">
                  <a16:creationId xmlns="" xmlns:a16="http://schemas.microsoft.com/office/drawing/2014/main" id="{806105ED-ACB7-4853-944E-0A9F15052F8D}"/>
                </a:ext>
              </a:extLst>
            </p:cNvPr>
            <p:cNvSpPr/>
            <p:nvPr/>
          </p:nvSpPr>
          <p:spPr>
            <a:xfrm>
              <a:off x="4563208" y="3552093"/>
              <a:ext cx="1652953" cy="1652953"/>
            </a:xfrm>
            <a:prstGeom prst="blockArc">
              <a:avLst>
                <a:gd name="adj1" fmla="val 10735667"/>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1" name="Isosceles Triangle 3260">
              <a:extLst>
                <a:ext uri="{FF2B5EF4-FFF2-40B4-BE49-F238E27FC236}">
                  <a16:creationId xmlns="" xmlns:a16="http://schemas.microsoft.com/office/drawing/2014/main" id="{E4E731A2-0371-45D2-AC90-1300B5E7AADD}"/>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2" name="Group 3261">
            <a:extLst>
              <a:ext uri="{FF2B5EF4-FFF2-40B4-BE49-F238E27FC236}">
                <a16:creationId xmlns="" xmlns:a16="http://schemas.microsoft.com/office/drawing/2014/main" id="{2CDF7115-740F-45CD-96D8-7622B52AB5A9}"/>
              </a:ext>
            </a:extLst>
          </p:cNvPr>
          <p:cNvGrpSpPr/>
          <p:nvPr/>
        </p:nvGrpSpPr>
        <p:grpSpPr>
          <a:xfrm>
            <a:off x="6706874" y="2545573"/>
            <a:ext cx="2369196" cy="2261320"/>
            <a:chOff x="4563208" y="3552093"/>
            <a:chExt cx="1731806" cy="1652953"/>
          </a:xfrm>
          <a:solidFill>
            <a:schemeClr val="accent3"/>
          </a:solidFill>
        </p:grpSpPr>
        <p:sp>
          <p:nvSpPr>
            <p:cNvPr id="3263" name="Block Arc 3262">
              <a:extLst>
                <a:ext uri="{FF2B5EF4-FFF2-40B4-BE49-F238E27FC236}">
                  <a16:creationId xmlns="" xmlns:a16="http://schemas.microsoft.com/office/drawing/2014/main" id="{8C4F4932-D748-4265-B27B-4D6113CB20BF}"/>
                </a:ext>
              </a:extLst>
            </p:cNvPr>
            <p:cNvSpPr/>
            <p:nvPr/>
          </p:nvSpPr>
          <p:spPr>
            <a:xfrm>
              <a:off x="4563208" y="3552093"/>
              <a:ext cx="1652953" cy="1652953"/>
            </a:xfrm>
            <a:prstGeom prst="blockArc">
              <a:avLst>
                <a:gd name="adj1" fmla="val 10814763"/>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4" name="Isosceles Triangle 3263">
              <a:extLst>
                <a:ext uri="{FF2B5EF4-FFF2-40B4-BE49-F238E27FC236}">
                  <a16:creationId xmlns="" xmlns:a16="http://schemas.microsoft.com/office/drawing/2014/main" id="{E83E7FEE-51DA-4CFB-AD2F-CD520FE93D7B}"/>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5" name="Group 3264">
            <a:extLst>
              <a:ext uri="{FF2B5EF4-FFF2-40B4-BE49-F238E27FC236}">
                <a16:creationId xmlns="" xmlns:a16="http://schemas.microsoft.com/office/drawing/2014/main" id="{B7B8CD25-21F2-46C0-A200-6898E0B1DE21}"/>
              </a:ext>
            </a:extLst>
          </p:cNvPr>
          <p:cNvGrpSpPr/>
          <p:nvPr/>
        </p:nvGrpSpPr>
        <p:grpSpPr>
          <a:xfrm rot="10800000" flipH="1">
            <a:off x="4911403" y="3143650"/>
            <a:ext cx="2369196" cy="2261322"/>
            <a:chOff x="4563208" y="3552093"/>
            <a:chExt cx="1731806" cy="1652953"/>
          </a:xfrm>
          <a:solidFill>
            <a:schemeClr val="accent4"/>
          </a:solidFill>
        </p:grpSpPr>
        <p:sp>
          <p:nvSpPr>
            <p:cNvPr id="3266" name="Block Arc 3265">
              <a:extLst>
                <a:ext uri="{FF2B5EF4-FFF2-40B4-BE49-F238E27FC236}">
                  <a16:creationId xmlns="" xmlns:a16="http://schemas.microsoft.com/office/drawing/2014/main" id="{DC65CEC3-7140-4CBC-81AC-D455AE616456}"/>
                </a:ext>
              </a:extLst>
            </p:cNvPr>
            <p:cNvSpPr/>
            <p:nvPr/>
          </p:nvSpPr>
          <p:spPr>
            <a:xfrm>
              <a:off x="4563208" y="3552093"/>
              <a:ext cx="1652953" cy="1652953"/>
            </a:xfrm>
            <a:prstGeom prst="blockArc">
              <a:avLst>
                <a:gd name="adj1" fmla="val 10793168"/>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7" name="Isosceles Triangle 3266">
              <a:extLst>
                <a:ext uri="{FF2B5EF4-FFF2-40B4-BE49-F238E27FC236}">
                  <a16:creationId xmlns="" xmlns:a16="http://schemas.microsoft.com/office/drawing/2014/main" id="{45BD203B-FAD2-42C8-868E-2DD102A68759}"/>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8" name="Group 3267">
            <a:extLst>
              <a:ext uri="{FF2B5EF4-FFF2-40B4-BE49-F238E27FC236}">
                <a16:creationId xmlns="" xmlns:a16="http://schemas.microsoft.com/office/drawing/2014/main" id="{933A1F58-B45D-4AC6-A954-3FAAC20A706E}"/>
              </a:ext>
            </a:extLst>
          </p:cNvPr>
          <p:cNvGrpSpPr/>
          <p:nvPr/>
        </p:nvGrpSpPr>
        <p:grpSpPr>
          <a:xfrm rot="10800000" flipH="1">
            <a:off x="8502344" y="3143651"/>
            <a:ext cx="2369196" cy="2261322"/>
            <a:chOff x="4563208" y="3552093"/>
            <a:chExt cx="1731806" cy="1652953"/>
          </a:xfrm>
          <a:solidFill>
            <a:schemeClr val="accent6"/>
          </a:solidFill>
        </p:grpSpPr>
        <p:sp>
          <p:nvSpPr>
            <p:cNvPr id="3269" name="Block Arc 3268">
              <a:extLst>
                <a:ext uri="{FF2B5EF4-FFF2-40B4-BE49-F238E27FC236}">
                  <a16:creationId xmlns="" xmlns:a16="http://schemas.microsoft.com/office/drawing/2014/main" id="{6ADF6F52-E1E3-4F74-95B0-8F39A572D6B8}"/>
                </a:ext>
              </a:extLst>
            </p:cNvPr>
            <p:cNvSpPr/>
            <p:nvPr/>
          </p:nvSpPr>
          <p:spPr>
            <a:xfrm>
              <a:off x="4563208" y="3552093"/>
              <a:ext cx="1652953" cy="1652953"/>
            </a:xfrm>
            <a:prstGeom prst="blockArc">
              <a:avLst>
                <a:gd name="adj1" fmla="val 10793168"/>
                <a:gd name="adj2" fmla="val 61390"/>
                <a:gd name="adj3" fmla="val 202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0" name="Isosceles Triangle 3269">
              <a:extLst>
                <a:ext uri="{FF2B5EF4-FFF2-40B4-BE49-F238E27FC236}">
                  <a16:creationId xmlns="" xmlns:a16="http://schemas.microsoft.com/office/drawing/2014/main" id="{65D27343-E4A7-4722-8A3C-83E74832FBA7}"/>
                </a:ext>
              </a:extLst>
            </p:cNvPr>
            <p:cNvSpPr/>
            <p:nvPr/>
          </p:nvSpPr>
          <p:spPr>
            <a:xfrm rot="18900000">
              <a:off x="5774165" y="4118144"/>
              <a:ext cx="520849" cy="520849"/>
            </a:xfrm>
            <a:prstGeom prst="triangle">
              <a:avLst>
                <a:gd name="adj" fmla="val 8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1" name="TextBox 3270">
            <a:extLst>
              <a:ext uri="{FF2B5EF4-FFF2-40B4-BE49-F238E27FC236}">
                <a16:creationId xmlns="" xmlns:a16="http://schemas.microsoft.com/office/drawing/2014/main" id="{35A62EFC-CF33-42FD-B48F-8F52C3982EC7}"/>
              </a:ext>
            </a:extLst>
          </p:cNvPr>
          <p:cNvSpPr txBox="1">
            <a:spLocks noChangeAspect="1"/>
          </p:cNvSpPr>
          <p:nvPr/>
        </p:nvSpPr>
        <p:spPr>
          <a:xfrm>
            <a:off x="3386854" y="2810513"/>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a:solidFill>
                  <a:schemeClr val="bg1"/>
                </a:solidFill>
              </a:rPr>
              <a:t>2</a:t>
            </a:r>
            <a:endParaRPr lang="ko-KR" altLang="en-US" sz="1400" b="1" dirty="0">
              <a:solidFill>
                <a:schemeClr val="bg1"/>
              </a:solidFill>
            </a:endParaRPr>
          </a:p>
        </p:txBody>
      </p:sp>
      <p:sp>
        <p:nvSpPr>
          <p:cNvPr id="3272" name="TextBox 3271">
            <a:extLst>
              <a:ext uri="{FF2B5EF4-FFF2-40B4-BE49-F238E27FC236}">
                <a16:creationId xmlns="" xmlns:a16="http://schemas.microsoft.com/office/drawing/2014/main" id="{980A1707-CD13-403E-B93B-BF886E5AD3D1}"/>
              </a:ext>
            </a:extLst>
          </p:cNvPr>
          <p:cNvSpPr txBox="1">
            <a:spLocks noChangeAspect="1"/>
          </p:cNvSpPr>
          <p:nvPr/>
        </p:nvSpPr>
        <p:spPr>
          <a:xfrm>
            <a:off x="6977795" y="2810512"/>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a:solidFill>
                  <a:schemeClr val="bg1"/>
                </a:solidFill>
              </a:rPr>
              <a:t>4</a:t>
            </a:r>
            <a:endParaRPr lang="ko-KR" altLang="en-US" sz="1400" b="1" dirty="0">
              <a:solidFill>
                <a:schemeClr val="bg1"/>
              </a:solidFill>
            </a:endParaRPr>
          </a:p>
        </p:txBody>
      </p:sp>
      <p:sp>
        <p:nvSpPr>
          <p:cNvPr id="3273" name="TextBox 3272">
            <a:extLst>
              <a:ext uri="{FF2B5EF4-FFF2-40B4-BE49-F238E27FC236}">
                <a16:creationId xmlns="" xmlns:a16="http://schemas.microsoft.com/office/drawing/2014/main" id="{4AAFD88E-3777-4E45-9357-77F58E062563}"/>
              </a:ext>
            </a:extLst>
          </p:cNvPr>
          <p:cNvSpPr txBox="1">
            <a:spLocks noChangeAspect="1"/>
          </p:cNvSpPr>
          <p:nvPr/>
        </p:nvSpPr>
        <p:spPr>
          <a:xfrm rot="10800000">
            <a:off x="1591383" y="3408595"/>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smtClean="0">
                <a:solidFill>
                  <a:schemeClr val="bg1"/>
                </a:solidFill>
              </a:rPr>
              <a:t>1</a:t>
            </a:r>
            <a:endParaRPr lang="ko-KR" altLang="en-US" sz="1400" b="1" dirty="0">
              <a:solidFill>
                <a:schemeClr val="bg1"/>
              </a:solidFill>
            </a:endParaRPr>
          </a:p>
        </p:txBody>
      </p:sp>
      <p:sp>
        <p:nvSpPr>
          <p:cNvPr id="3274" name="TextBox 3273">
            <a:extLst>
              <a:ext uri="{FF2B5EF4-FFF2-40B4-BE49-F238E27FC236}">
                <a16:creationId xmlns="" xmlns:a16="http://schemas.microsoft.com/office/drawing/2014/main" id="{7600643B-DE6D-4CCE-BF70-CE3D279B2BAD}"/>
              </a:ext>
            </a:extLst>
          </p:cNvPr>
          <p:cNvSpPr txBox="1">
            <a:spLocks noChangeAspect="1"/>
          </p:cNvSpPr>
          <p:nvPr/>
        </p:nvSpPr>
        <p:spPr>
          <a:xfrm rot="10800000">
            <a:off x="5166851" y="3437329"/>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a:solidFill>
                  <a:schemeClr val="bg1"/>
                </a:solidFill>
              </a:rPr>
              <a:t>3</a:t>
            </a:r>
            <a:endParaRPr lang="ko-KR" altLang="en-US" sz="1400" b="1" dirty="0">
              <a:solidFill>
                <a:schemeClr val="bg1"/>
              </a:solidFill>
            </a:endParaRPr>
          </a:p>
        </p:txBody>
      </p:sp>
      <p:sp>
        <p:nvSpPr>
          <p:cNvPr id="3275" name="TextBox 3274">
            <a:extLst>
              <a:ext uri="{FF2B5EF4-FFF2-40B4-BE49-F238E27FC236}">
                <a16:creationId xmlns="" xmlns:a16="http://schemas.microsoft.com/office/drawing/2014/main" id="{EF91CED6-E313-4972-889A-8B1DAA4E4C13}"/>
              </a:ext>
            </a:extLst>
          </p:cNvPr>
          <p:cNvSpPr txBox="1">
            <a:spLocks noChangeAspect="1"/>
          </p:cNvSpPr>
          <p:nvPr/>
        </p:nvSpPr>
        <p:spPr>
          <a:xfrm rot="10800000">
            <a:off x="8773265" y="3455834"/>
            <a:ext cx="1719477" cy="1731435"/>
          </a:xfrm>
          <a:prstGeom prst="rect">
            <a:avLst/>
          </a:prstGeom>
          <a:noFill/>
        </p:spPr>
        <p:txBody>
          <a:bodyPr wrap="square" rtlCol="0" anchor="ctr">
            <a:prstTxWarp prst="textArchUp">
              <a:avLst>
                <a:gd name="adj" fmla="val 11029302"/>
              </a:avLst>
            </a:prstTxWarp>
            <a:spAutoFit/>
          </a:bodyPr>
          <a:lstStyle/>
          <a:p>
            <a:pPr algn="ctr"/>
            <a:r>
              <a:rPr lang="en-US" altLang="ko-KR" sz="1400" b="1" dirty="0" smtClean="0">
                <a:solidFill>
                  <a:schemeClr val="bg1"/>
                </a:solidFill>
              </a:rPr>
              <a:t>5</a:t>
            </a:r>
            <a:endParaRPr lang="ko-KR" altLang="en-US" sz="1400" b="1" dirty="0">
              <a:solidFill>
                <a:schemeClr val="bg1"/>
              </a:solidFill>
            </a:endParaRPr>
          </a:p>
        </p:txBody>
      </p:sp>
      <p:sp>
        <p:nvSpPr>
          <p:cNvPr id="3281" name="TextBox 3280">
            <a:extLst>
              <a:ext uri="{FF2B5EF4-FFF2-40B4-BE49-F238E27FC236}">
                <a16:creationId xmlns="" xmlns:a16="http://schemas.microsoft.com/office/drawing/2014/main" id="{BBF753C2-545C-4833-BD78-A3BF7F19E110}"/>
              </a:ext>
            </a:extLst>
          </p:cNvPr>
          <p:cNvSpPr txBox="1"/>
          <p:nvPr/>
        </p:nvSpPr>
        <p:spPr>
          <a:xfrm>
            <a:off x="788276" y="5520110"/>
            <a:ext cx="3443389" cy="1015663"/>
          </a:xfrm>
          <a:prstGeom prst="rect">
            <a:avLst/>
          </a:prstGeom>
          <a:noFill/>
        </p:spPr>
        <p:txBody>
          <a:bodyPr wrap="square" rtlCol="0">
            <a:spAutoFit/>
          </a:bodyPr>
          <a:lstStyle/>
          <a:p>
            <a:pPr algn="just"/>
            <a:r>
              <a:rPr lang="en-US" sz="1200" dirty="0"/>
              <a:t>The lessee shall take out the printouts of the mutation application form from www.gaodisha.gov.in/www.gaestate.in after filling up the same with details of lease hold plots and lessee duly signed by applicant(s).</a:t>
            </a:r>
          </a:p>
        </p:txBody>
      </p:sp>
      <p:sp>
        <p:nvSpPr>
          <p:cNvPr id="3284" name="TextBox 3283">
            <a:extLst>
              <a:ext uri="{FF2B5EF4-FFF2-40B4-BE49-F238E27FC236}">
                <a16:creationId xmlns="" xmlns:a16="http://schemas.microsoft.com/office/drawing/2014/main" id="{843724AB-94E4-46C0-988C-C86434B33B6B}"/>
              </a:ext>
            </a:extLst>
          </p:cNvPr>
          <p:cNvSpPr txBox="1"/>
          <p:nvPr/>
        </p:nvSpPr>
        <p:spPr>
          <a:xfrm>
            <a:off x="4792717" y="5754034"/>
            <a:ext cx="2848441" cy="830997"/>
          </a:xfrm>
          <a:prstGeom prst="rect">
            <a:avLst/>
          </a:prstGeom>
          <a:noFill/>
        </p:spPr>
        <p:txBody>
          <a:bodyPr wrap="square" rtlCol="0">
            <a:spAutoFit/>
          </a:bodyPr>
          <a:lstStyle/>
          <a:p>
            <a:pPr marL="109728" algn="just">
              <a:defRPr/>
            </a:pPr>
            <a:r>
              <a:rPr lang="en-US" sz="1200" dirty="0"/>
              <a:t>Self Attested Copy of ID Proof of all legal heirs. The death certificate of lessee &amp; the death certificate of legal heir/s of lessee if any.</a:t>
            </a:r>
          </a:p>
        </p:txBody>
      </p:sp>
      <p:sp>
        <p:nvSpPr>
          <p:cNvPr id="3287" name="TextBox 3286">
            <a:extLst>
              <a:ext uri="{FF2B5EF4-FFF2-40B4-BE49-F238E27FC236}">
                <a16:creationId xmlns="" xmlns:a16="http://schemas.microsoft.com/office/drawing/2014/main" id="{F9C85AE0-2681-4FBA-827A-526706BCC628}"/>
              </a:ext>
            </a:extLst>
          </p:cNvPr>
          <p:cNvSpPr txBox="1"/>
          <p:nvPr/>
        </p:nvSpPr>
        <p:spPr>
          <a:xfrm>
            <a:off x="8139956" y="5569367"/>
            <a:ext cx="3976051" cy="1200329"/>
          </a:xfrm>
          <a:prstGeom prst="rect">
            <a:avLst/>
          </a:prstGeom>
          <a:noFill/>
        </p:spPr>
        <p:txBody>
          <a:bodyPr wrap="square" rtlCol="0">
            <a:spAutoFit/>
          </a:bodyPr>
          <a:lstStyle/>
          <a:p>
            <a:pPr marL="109728" algn="just">
              <a:defRPr/>
            </a:pPr>
            <a:r>
              <a:rPr lang="en-US" sz="1200" dirty="0"/>
              <a:t>Self Attested Copy of WILL executed by lessee and Probate their on from competent Authority if any. During the process of disposal of mutation application the legal heirs of the lessee shall have to visit the land section with all their original documents for verification on intimation.</a:t>
            </a:r>
          </a:p>
        </p:txBody>
      </p:sp>
      <p:sp>
        <p:nvSpPr>
          <p:cNvPr id="3290" name="TextBox 3289">
            <a:extLst>
              <a:ext uri="{FF2B5EF4-FFF2-40B4-BE49-F238E27FC236}">
                <a16:creationId xmlns="" xmlns:a16="http://schemas.microsoft.com/office/drawing/2014/main" id="{778E2F9F-592F-44CF-BDCA-C48AE00D7E9F}"/>
              </a:ext>
            </a:extLst>
          </p:cNvPr>
          <p:cNvSpPr txBox="1"/>
          <p:nvPr/>
        </p:nvSpPr>
        <p:spPr>
          <a:xfrm>
            <a:off x="6886328" y="1129414"/>
            <a:ext cx="2834205" cy="1200329"/>
          </a:xfrm>
          <a:prstGeom prst="rect">
            <a:avLst/>
          </a:prstGeom>
          <a:noFill/>
        </p:spPr>
        <p:txBody>
          <a:bodyPr wrap="square" rtlCol="0">
            <a:spAutoFit/>
          </a:bodyPr>
          <a:lstStyle/>
          <a:p>
            <a:pPr algn="just"/>
            <a:r>
              <a:rPr lang="en-US" sz="1200" dirty="0"/>
              <a:t>Self Attested Copy of up to date holding tax receipt. Self Attested Copy of </a:t>
            </a:r>
            <a:r>
              <a:rPr lang="en-US" sz="1200" dirty="0" err="1" smtClean="0"/>
              <a:t>RoR.Self</a:t>
            </a:r>
            <a:r>
              <a:rPr lang="en-US" sz="1200" dirty="0" smtClean="0"/>
              <a:t> Attested Copy of E.C (Encumbrance Certificate</a:t>
            </a:r>
            <a:r>
              <a:rPr lang="en-US" sz="1200" dirty="0"/>
              <a:t>). Self Attested Copy of Relinquishment deed if any.</a:t>
            </a:r>
          </a:p>
        </p:txBody>
      </p:sp>
      <p:sp>
        <p:nvSpPr>
          <p:cNvPr id="3291" name="자유형: 도형 54">
            <a:extLst>
              <a:ext uri="{FF2B5EF4-FFF2-40B4-BE49-F238E27FC236}">
                <a16:creationId xmlns="" xmlns:a16="http://schemas.microsoft.com/office/drawing/2014/main" id="{E26F801A-854C-4F1A-A000-C59C17F57F25}"/>
              </a:ext>
            </a:extLst>
          </p:cNvPr>
          <p:cNvSpPr>
            <a:spLocks noChangeAspect="1"/>
          </p:cNvSpPr>
          <p:nvPr/>
        </p:nvSpPr>
        <p:spPr>
          <a:xfrm>
            <a:off x="5905487" y="4069468"/>
            <a:ext cx="349423" cy="565692"/>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92" name="Block Arc 5">
            <a:extLst>
              <a:ext uri="{FF2B5EF4-FFF2-40B4-BE49-F238E27FC236}">
                <a16:creationId xmlns="" xmlns:a16="http://schemas.microsoft.com/office/drawing/2014/main" id="{4F0B7488-29A4-4BFF-80AF-55A02C8E190E}"/>
              </a:ext>
            </a:extLst>
          </p:cNvPr>
          <p:cNvSpPr>
            <a:spLocks noChangeAspect="1"/>
          </p:cNvSpPr>
          <p:nvPr/>
        </p:nvSpPr>
        <p:spPr>
          <a:xfrm rot="10800000">
            <a:off x="2201029" y="4069469"/>
            <a:ext cx="524587" cy="565691"/>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293" name="자유형: 도형 61">
            <a:extLst>
              <a:ext uri="{FF2B5EF4-FFF2-40B4-BE49-F238E27FC236}">
                <a16:creationId xmlns="" xmlns:a16="http://schemas.microsoft.com/office/drawing/2014/main" id="{5C18AC31-A27D-42F8-917E-C3860FF6DC1A}"/>
              </a:ext>
            </a:extLst>
          </p:cNvPr>
          <p:cNvSpPr>
            <a:spLocks noChangeAspect="1"/>
          </p:cNvSpPr>
          <p:nvPr/>
        </p:nvSpPr>
        <p:spPr>
          <a:xfrm>
            <a:off x="9358511" y="4038706"/>
            <a:ext cx="476141" cy="565691"/>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94" name="자유형: 도형 62">
            <a:extLst>
              <a:ext uri="{FF2B5EF4-FFF2-40B4-BE49-F238E27FC236}">
                <a16:creationId xmlns="" xmlns:a16="http://schemas.microsoft.com/office/drawing/2014/main" id="{5FD401CE-43F3-4167-AF97-40EA1B840007}"/>
              </a:ext>
            </a:extLst>
          </p:cNvPr>
          <p:cNvSpPr>
            <a:spLocks noChangeAspect="1"/>
          </p:cNvSpPr>
          <p:nvPr/>
        </p:nvSpPr>
        <p:spPr>
          <a:xfrm>
            <a:off x="3948819" y="3282908"/>
            <a:ext cx="565692" cy="501306"/>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95" name="Freeform: Shape 3294">
            <a:extLst>
              <a:ext uri="{FF2B5EF4-FFF2-40B4-BE49-F238E27FC236}">
                <a16:creationId xmlns="" xmlns:a16="http://schemas.microsoft.com/office/drawing/2014/main" id="{9BD7FA10-258C-496A-9E7C-A87196FFC707}"/>
              </a:ext>
            </a:extLst>
          </p:cNvPr>
          <p:cNvSpPr/>
          <p:nvPr/>
        </p:nvSpPr>
        <p:spPr>
          <a:xfrm>
            <a:off x="7641158" y="3238497"/>
            <a:ext cx="498798" cy="590127"/>
          </a:xfrm>
          <a:custGeom>
            <a:avLst/>
            <a:gdLst>
              <a:gd name="connsiteX0" fmla="*/ 836990 w 836628"/>
              <a:gd name="connsiteY0" fmla="*/ 121252 h 989814"/>
              <a:gd name="connsiteX1" fmla="*/ 791623 w 836628"/>
              <a:gd name="connsiteY1" fmla="*/ 82956 h 989814"/>
              <a:gd name="connsiteX2" fmla="*/ 436351 w 836628"/>
              <a:gd name="connsiteY2" fmla="*/ 6363 h 989814"/>
              <a:gd name="connsiteX3" fmla="*/ 401589 w 836628"/>
              <a:gd name="connsiteY3" fmla="*/ 6952 h 989814"/>
              <a:gd name="connsiteX4" fmla="*/ 45727 w 836628"/>
              <a:gd name="connsiteY4" fmla="*/ 82367 h 989814"/>
              <a:gd name="connsiteX5" fmla="*/ 1539 w 836628"/>
              <a:gd name="connsiteY5" fmla="*/ 119485 h 989814"/>
              <a:gd name="connsiteX6" fmla="*/ 13323 w 836628"/>
              <a:gd name="connsiteY6" fmla="*/ 434104 h 989814"/>
              <a:gd name="connsiteX7" fmla="*/ 102288 w 836628"/>
              <a:gd name="connsiteY7" fmla="*/ 712195 h 989814"/>
              <a:gd name="connsiteX8" fmla="*/ 390984 w 836628"/>
              <a:gd name="connsiteY8" fmla="*/ 985572 h 989814"/>
              <a:gd name="connsiteX9" fmla="*/ 447545 w 836628"/>
              <a:gd name="connsiteY9" fmla="*/ 984983 h 989814"/>
              <a:gd name="connsiteX10" fmla="*/ 682037 w 836628"/>
              <a:gd name="connsiteY10" fmla="*/ 781128 h 989814"/>
              <a:gd name="connsiteX11" fmla="*/ 807531 w 836628"/>
              <a:gd name="connsiteY11" fmla="*/ 525426 h 989814"/>
              <a:gd name="connsiteX12" fmla="*/ 836401 w 836628"/>
              <a:gd name="connsiteY12" fmla="*/ 209628 h 989814"/>
              <a:gd name="connsiteX13" fmla="*/ 836990 w 836628"/>
              <a:gd name="connsiteY13" fmla="*/ 121252 h 989814"/>
              <a:gd name="connsiteX14" fmla="*/ 588947 w 836628"/>
              <a:gd name="connsiteY14" fmla="*/ 544280 h 989814"/>
              <a:gd name="connsiteX15" fmla="*/ 500571 w 836628"/>
              <a:gd name="connsiteY15" fmla="*/ 544280 h 989814"/>
              <a:gd name="connsiteX16" fmla="*/ 472880 w 836628"/>
              <a:gd name="connsiteY16" fmla="*/ 571971 h 989814"/>
              <a:gd name="connsiteX17" fmla="*/ 472880 w 836628"/>
              <a:gd name="connsiteY17" fmla="*/ 654456 h 989814"/>
              <a:gd name="connsiteX18" fmla="*/ 428691 w 836628"/>
              <a:gd name="connsiteY18" fmla="*/ 697466 h 989814"/>
              <a:gd name="connsiteX19" fmla="*/ 405124 w 836628"/>
              <a:gd name="connsiteY19" fmla="*/ 697466 h 989814"/>
              <a:gd name="connsiteX20" fmla="*/ 365650 w 836628"/>
              <a:gd name="connsiteY20" fmla="*/ 658580 h 989814"/>
              <a:gd name="connsiteX21" fmla="*/ 365650 w 836628"/>
              <a:gd name="connsiteY21" fmla="*/ 614392 h 989814"/>
              <a:gd name="connsiteX22" fmla="*/ 295538 w 836628"/>
              <a:gd name="connsiteY22" fmla="*/ 544280 h 989814"/>
              <a:gd name="connsiteX23" fmla="*/ 280808 w 836628"/>
              <a:gd name="connsiteY23" fmla="*/ 544280 h 989814"/>
              <a:gd name="connsiteX24" fmla="*/ 212464 w 836628"/>
              <a:gd name="connsiteY24" fmla="*/ 472400 h 989814"/>
              <a:gd name="connsiteX25" fmla="*/ 250761 w 836628"/>
              <a:gd name="connsiteY25" fmla="*/ 434104 h 989814"/>
              <a:gd name="connsiteX26" fmla="*/ 330299 w 836628"/>
              <a:gd name="connsiteY26" fmla="*/ 434104 h 989814"/>
              <a:gd name="connsiteX27" fmla="*/ 366239 w 836628"/>
              <a:gd name="connsiteY27" fmla="*/ 399343 h 989814"/>
              <a:gd name="connsiteX28" fmla="*/ 365650 w 836628"/>
              <a:gd name="connsiteY28" fmla="*/ 319804 h 989814"/>
              <a:gd name="connsiteX29" fmla="*/ 405124 w 836628"/>
              <a:gd name="connsiteY29" fmla="*/ 280329 h 989814"/>
              <a:gd name="connsiteX30" fmla="*/ 437529 w 836628"/>
              <a:gd name="connsiteY30" fmla="*/ 280919 h 989814"/>
              <a:gd name="connsiteX31" fmla="*/ 472880 w 836628"/>
              <a:gd name="connsiteY31" fmla="*/ 318626 h 989814"/>
              <a:gd name="connsiteX32" fmla="*/ 472880 w 836628"/>
              <a:gd name="connsiteY32" fmla="*/ 401110 h 989814"/>
              <a:gd name="connsiteX33" fmla="*/ 504695 w 836628"/>
              <a:gd name="connsiteY33" fmla="*/ 434104 h 989814"/>
              <a:gd name="connsiteX34" fmla="*/ 584234 w 836628"/>
              <a:gd name="connsiteY34" fmla="*/ 434104 h 989814"/>
              <a:gd name="connsiteX35" fmla="*/ 626654 w 836628"/>
              <a:gd name="connsiteY35" fmla="*/ 477114 h 989814"/>
              <a:gd name="connsiteX36" fmla="*/ 626654 w 836628"/>
              <a:gd name="connsiteY36" fmla="*/ 506573 h 989814"/>
              <a:gd name="connsiteX37" fmla="*/ 588947 w 836628"/>
              <a:gd name="connsiteY37" fmla="*/ 544280 h 98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6628" h="989814">
                <a:moveTo>
                  <a:pt x="836990" y="121252"/>
                </a:moveTo>
                <a:cubicBezTo>
                  <a:pt x="835812" y="80599"/>
                  <a:pt x="831098" y="77064"/>
                  <a:pt x="791623" y="82956"/>
                </a:cubicBezTo>
                <a:cubicBezTo>
                  <a:pt x="663772" y="100631"/>
                  <a:pt x="542991" y="86491"/>
                  <a:pt x="436351" y="6363"/>
                </a:cubicBezTo>
                <a:cubicBezTo>
                  <a:pt x="423978" y="-3064"/>
                  <a:pt x="413373" y="-1296"/>
                  <a:pt x="401589" y="6952"/>
                </a:cubicBezTo>
                <a:cubicBezTo>
                  <a:pt x="294949" y="86491"/>
                  <a:pt x="173579" y="101220"/>
                  <a:pt x="45727" y="82367"/>
                </a:cubicBezTo>
                <a:cubicBezTo>
                  <a:pt x="8020" y="77064"/>
                  <a:pt x="2718" y="81188"/>
                  <a:pt x="1539" y="119485"/>
                </a:cubicBezTo>
                <a:cubicBezTo>
                  <a:pt x="-1407" y="224358"/>
                  <a:pt x="-1407" y="329820"/>
                  <a:pt x="13323" y="434104"/>
                </a:cubicBezTo>
                <a:cubicBezTo>
                  <a:pt x="26874" y="531907"/>
                  <a:pt x="43960" y="629710"/>
                  <a:pt x="102288" y="712195"/>
                </a:cubicBezTo>
                <a:cubicBezTo>
                  <a:pt x="180059" y="821782"/>
                  <a:pt x="276095" y="914282"/>
                  <a:pt x="390984" y="985572"/>
                </a:cubicBezTo>
                <a:cubicBezTo>
                  <a:pt x="411605" y="997945"/>
                  <a:pt x="427513" y="997356"/>
                  <a:pt x="447545" y="984983"/>
                </a:cubicBezTo>
                <a:cubicBezTo>
                  <a:pt x="537689" y="930190"/>
                  <a:pt x="611925" y="858310"/>
                  <a:pt x="682037" y="781128"/>
                </a:cubicBezTo>
                <a:cubicBezTo>
                  <a:pt x="749203" y="707482"/>
                  <a:pt x="787499" y="621462"/>
                  <a:pt x="807531" y="525426"/>
                </a:cubicBezTo>
                <a:cubicBezTo>
                  <a:pt x="829331" y="421142"/>
                  <a:pt x="837579" y="315680"/>
                  <a:pt x="836401" y="209628"/>
                </a:cubicBezTo>
                <a:cubicBezTo>
                  <a:pt x="837579" y="180170"/>
                  <a:pt x="838168" y="150711"/>
                  <a:pt x="836990" y="121252"/>
                </a:cubicBezTo>
                <a:close/>
                <a:moveTo>
                  <a:pt x="588947" y="544280"/>
                </a:moveTo>
                <a:cubicBezTo>
                  <a:pt x="559488" y="544280"/>
                  <a:pt x="530030" y="544869"/>
                  <a:pt x="500571" y="544280"/>
                </a:cubicBezTo>
                <a:cubicBezTo>
                  <a:pt x="479950" y="543691"/>
                  <a:pt x="472290" y="551939"/>
                  <a:pt x="472880" y="571971"/>
                </a:cubicBezTo>
                <a:cubicBezTo>
                  <a:pt x="474058" y="599662"/>
                  <a:pt x="473469" y="626764"/>
                  <a:pt x="472880" y="654456"/>
                </a:cubicBezTo>
                <a:cubicBezTo>
                  <a:pt x="472290" y="689217"/>
                  <a:pt x="464042" y="696876"/>
                  <a:pt x="428691" y="697466"/>
                </a:cubicBezTo>
                <a:cubicBezTo>
                  <a:pt x="421032" y="697466"/>
                  <a:pt x="412784" y="697466"/>
                  <a:pt x="405124" y="697466"/>
                </a:cubicBezTo>
                <a:cubicBezTo>
                  <a:pt x="378612" y="698055"/>
                  <a:pt x="364471" y="686271"/>
                  <a:pt x="365650" y="658580"/>
                </a:cubicBezTo>
                <a:cubicBezTo>
                  <a:pt x="366239" y="643851"/>
                  <a:pt x="365650" y="629121"/>
                  <a:pt x="365650" y="614392"/>
                </a:cubicBezTo>
                <a:cubicBezTo>
                  <a:pt x="365650" y="544280"/>
                  <a:pt x="365650" y="544280"/>
                  <a:pt x="295538" y="544280"/>
                </a:cubicBezTo>
                <a:cubicBezTo>
                  <a:pt x="290824" y="544280"/>
                  <a:pt x="285522" y="544280"/>
                  <a:pt x="280808" y="544280"/>
                </a:cubicBezTo>
                <a:cubicBezTo>
                  <a:pt x="213053" y="544280"/>
                  <a:pt x="208929" y="539567"/>
                  <a:pt x="212464" y="472400"/>
                </a:cubicBezTo>
                <a:cubicBezTo>
                  <a:pt x="213642" y="446477"/>
                  <a:pt x="226604" y="434693"/>
                  <a:pt x="250761" y="434104"/>
                </a:cubicBezTo>
                <a:cubicBezTo>
                  <a:pt x="277273" y="433515"/>
                  <a:pt x="303786" y="432337"/>
                  <a:pt x="330299" y="434104"/>
                </a:cubicBezTo>
                <a:cubicBezTo>
                  <a:pt x="356812" y="435872"/>
                  <a:pt x="368006" y="427034"/>
                  <a:pt x="366239" y="399343"/>
                </a:cubicBezTo>
                <a:cubicBezTo>
                  <a:pt x="364471" y="372830"/>
                  <a:pt x="366239" y="346317"/>
                  <a:pt x="365650" y="319804"/>
                </a:cubicBezTo>
                <a:cubicBezTo>
                  <a:pt x="365061" y="292702"/>
                  <a:pt x="378612" y="280329"/>
                  <a:pt x="405124" y="280329"/>
                </a:cubicBezTo>
                <a:cubicBezTo>
                  <a:pt x="415730" y="280329"/>
                  <a:pt x="426924" y="280329"/>
                  <a:pt x="437529" y="280919"/>
                </a:cubicBezTo>
                <a:cubicBezTo>
                  <a:pt x="461096" y="282686"/>
                  <a:pt x="473469" y="294470"/>
                  <a:pt x="472880" y="318626"/>
                </a:cubicBezTo>
                <a:cubicBezTo>
                  <a:pt x="472880" y="346317"/>
                  <a:pt x="474058" y="373419"/>
                  <a:pt x="472880" y="401110"/>
                </a:cubicBezTo>
                <a:cubicBezTo>
                  <a:pt x="471701" y="424677"/>
                  <a:pt x="479950" y="435283"/>
                  <a:pt x="504695" y="434104"/>
                </a:cubicBezTo>
                <a:cubicBezTo>
                  <a:pt x="531208" y="432337"/>
                  <a:pt x="557721" y="433515"/>
                  <a:pt x="584234" y="434104"/>
                </a:cubicBezTo>
                <a:cubicBezTo>
                  <a:pt x="616638" y="435283"/>
                  <a:pt x="626065" y="444709"/>
                  <a:pt x="626654" y="477114"/>
                </a:cubicBezTo>
                <a:cubicBezTo>
                  <a:pt x="626654" y="487130"/>
                  <a:pt x="626654" y="496557"/>
                  <a:pt x="626654" y="506573"/>
                </a:cubicBezTo>
                <a:cubicBezTo>
                  <a:pt x="627244" y="532496"/>
                  <a:pt x="613693" y="544280"/>
                  <a:pt x="588947" y="544280"/>
                </a:cubicBezTo>
                <a:close/>
              </a:path>
            </a:pathLst>
          </a:custGeom>
          <a:solidFill>
            <a:schemeClr val="accent3"/>
          </a:solidFill>
          <a:ln w="5876" cap="flat">
            <a:noFill/>
            <a:prstDash val="solid"/>
            <a:miter/>
          </a:ln>
        </p:spPr>
        <p:txBody>
          <a:bodyPr rtlCol="0" anchor="ctr"/>
          <a:lstStyle/>
          <a:p>
            <a:endParaRPr lang="en-US" dirty="0"/>
          </a:p>
        </p:txBody>
      </p:sp>
      <p:sp>
        <p:nvSpPr>
          <p:cNvPr id="44" name="Title 1"/>
          <p:cNvSpPr txBox="1">
            <a:spLocks/>
          </p:cNvSpPr>
          <p:nvPr/>
        </p:nvSpPr>
        <p:spPr>
          <a:xfrm>
            <a:off x="0" y="0"/>
            <a:ext cx="12192000" cy="725214"/>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000" smtClean="0">
                <a:solidFill>
                  <a:schemeClr val="bg1"/>
                </a:solidFill>
                <a:latin typeface="Verdana" pitchFamily="34" charset="0"/>
                <a:ea typeface="Verdana" pitchFamily="34" charset="0"/>
                <a:cs typeface="Verdana" pitchFamily="34" charset="0"/>
              </a:rPr>
              <a:t> PROCEDURE FOR SUBMISSION OF APPLICATION FOR MUTATION</a:t>
            </a:r>
            <a:endParaRPr lang="en-US" sz="2000" dirty="0">
              <a:solidFill>
                <a:schemeClr val="bg1"/>
              </a:solidFill>
              <a:latin typeface="Verdana" pitchFamily="34" charset="0"/>
              <a:ea typeface="Verdana" pitchFamily="34" charset="0"/>
              <a:cs typeface="Verdana" pitchFamily="34" charset="0"/>
            </a:endParaRPr>
          </a:p>
        </p:txBody>
      </p:sp>
      <p:sp>
        <p:nvSpPr>
          <p:cNvPr id="5" name="Rectangle 4"/>
          <p:cNvSpPr/>
          <p:nvPr/>
        </p:nvSpPr>
        <p:spPr>
          <a:xfrm>
            <a:off x="1944295" y="1490184"/>
            <a:ext cx="3785871" cy="1015663"/>
          </a:xfrm>
          <a:prstGeom prst="rect">
            <a:avLst/>
          </a:prstGeom>
        </p:spPr>
        <p:txBody>
          <a:bodyPr wrap="square">
            <a:spAutoFit/>
          </a:bodyPr>
          <a:lstStyle/>
          <a:p>
            <a:pPr marL="109728" algn="just">
              <a:defRPr/>
            </a:pPr>
            <a:r>
              <a:rPr lang="en-US" sz="1200" dirty="0"/>
              <a:t>The Online Printed application duly signed by applicant(s).The legal heir certificate of lessee &amp; the legal heir certificate of legal heir/s of lessee if any.  Self Attested Copy of original lease </a:t>
            </a:r>
            <a:r>
              <a:rPr lang="en-US" sz="1200" dirty="0" err="1"/>
              <a:t>deed.Self</a:t>
            </a:r>
            <a:r>
              <a:rPr lang="en-US" sz="1200" dirty="0"/>
              <a:t> Attested Copy of up to date rent receipt.</a:t>
            </a:r>
          </a:p>
        </p:txBody>
      </p:sp>
    </p:spTree>
    <p:extLst>
      <p:ext uri="{BB962C8B-B14F-4D97-AF65-F5344CB8AC3E}">
        <p14:creationId xmlns:p14="http://schemas.microsoft.com/office/powerpoint/2010/main" val="2209632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MUTATION APPLICATION FORM</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29962" y="1116623"/>
            <a:ext cx="7403123" cy="5741377"/>
          </a:xfrm>
          <a:prstGeom prst="rect">
            <a:avLst/>
          </a:prstGeom>
          <a:noFill/>
          <a:ln>
            <a:solidFill>
              <a:schemeClr val="accent1"/>
            </a:solidFill>
            <a:miter lim="800000"/>
            <a:headEnd/>
            <a:tailEnd/>
          </a:ln>
        </p:spPr>
      </p:pic>
    </p:spTree>
    <p:extLst>
      <p:ext uri="{BB962C8B-B14F-4D97-AF65-F5344CB8AC3E}">
        <p14:creationId xmlns:p14="http://schemas.microsoft.com/office/powerpoint/2010/main" val="30078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endParaRPr lang="ko-KR" altLang="en-US" sz="1000" dirty="0">
              <a:solidFill>
                <a:schemeClr val="bg1"/>
              </a:solidFill>
            </a:endParaRPr>
          </a:p>
        </p:txBody>
      </p:sp>
      <p:sp>
        <p:nvSpPr>
          <p:cNvPr id="25" name="Freeform 87">
            <a:extLst>
              <a:ext uri="{FF2B5EF4-FFF2-40B4-BE49-F238E27FC236}">
                <a16:creationId xmlns="" xmlns:a16="http://schemas.microsoft.com/office/drawing/2014/main" id="{ED0D3EBF-B70E-4AC4-8482-CC3A35F5D15C}"/>
              </a:ext>
            </a:extLst>
          </p:cNvPr>
          <p:cNvSpPr/>
          <p:nvPr/>
        </p:nvSpPr>
        <p:spPr>
          <a:xfrm>
            <a:off x="5164550" y="3653562"/>
            <a:ext cx="1701130" cy="2956959"/>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0732" h="6189377">
                <a:moveTo>
                  <a:pt x="1938429" y="6189377"/>
                </a:moveTo>
                <a:lnTo>
                  <a:pt x="3478578" y="6186505"/>
                </a:lnTo>
                <a:cubicBezTo>
                  <a:pt x="3127740" y="5200667"/>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20954" y="5276565"/>
                  <a:pt x="1938429" y="6189377"/>
                </a:cubicBezTo>
                <a:close/>
              </a:path>
            </a:pathLst>
          </a:cu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26" name="Group 88">
            <a:extLst>
              <a:ext uri="{FF2B5EF4-FFF2-40B4-BE49-F238E27FC236}">
                <a16:creationId xmlns="" xmlns:a16="http://schemas.microsoft.com/office/drawing/2014/main" id="{37F59F44-F880-44BA-8EF9-EFDE85A87F98}"/>
              </a:ext>
            </a:extLst>
          </p:cNvPr>
          <p:cNvGrpSpPr/>
          <p:nvPr/>
        </p:nvGrpSpPr>
        <p:grpSpPr>
          <a:xfrm>
            <a:off x="3929569" y="2354864"/>
            <a:ext cx="4376131" cy="3594419"/>
            <a:chOff x="2241333" y="2017415"/>
            <a:chExt cx="4653973" cy="3822630"/>
          </a:xfrm>
        </p:grpSpPr>
        <p:sp>
          <p:nvSpPr>
            <p:cNvPr id="27" name="Teardrop 3">
              <a:extLst>
                <a:ext uri="{FF2B5EF4-FFF2-40B4-BE49-F238E27FC236}">
                  <a16:creationId xmlns="" xmlns:a16="http://schemas.microsoft.com/office/drawing/2014/main" id="{8158D05C-4159-4A9F-9DA4-EED4FF2F2822}"/>
                </a:ext>
              </a:extLst>
            </p:cNvPr>
            <p:cNvSpPr/>
            <p:nvPr/>
          </p:nvSpPr>
          <p:spPr>
            <a:xfrm rot="20980906">
              <a:off x="4835322"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Teardrop 3">
              <a:extLst>
                <a:ext uri="{FF2B5EF4-FFF2-40B4-BE49-F238E27FC236}">
                  <a16:creationId xmlns="" xmlns:a16="http://schemas.microsoft.com/office/drawing/2014/main" id="{599292D3-4F40-4090-9CF3-9B061C8F7F13}"/>
                </a:ext>
              </a:extLst>
            </p:cNvPr>
            <p:cNvSpPr/>
            <p:nvPr/>
          </p:nvSpPr>
          <p:spPr>
            <a:xfrm rot="2236334">
              <a:off x="5707174"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Teardrop 3">
              <a:extLst>
                <a:ext uri="{FF2B5EF4-FFF2-40B4-BE49-F238E27FC236}">
                  <a16:creationId xmlns="" xmlns:a16="http://schemas.microsoft.com/office/drawing/2014/main" id="{FF13000F-8A5E-4B16-9510-28D25DF53293}"/>
                </a:ext>
              </a:extLst>
            </p:cNvPr>
            <p:cNvSpPr/>
            <p:nvPr/>
          </p:nvSpPr>
          <p:spPr>
            <a:xfrm rot="4500000">
              <a:off x="5494959"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Teardrop 3">
              <a:extLst>
                <a:ext uri="{FF2B5EF4-FFF2-40B4-BE49-F238E27FC236}">
                  <a16:creationId xmlns="" xmlns:a16="http://schemas.microsoft.com/office/drawing/2014/main" id="{94F868DF-826B-47F5-9CF4-C0E649F054D5}"/>
                </a:ext>
              </a:extLst>
            </p:cNvPr>
            <p:cNvSpPr/>
            <p:nvPr/>
          </p:nvSpPr>
          <p:spPr>
            <a:xfrm rot="619094" flipH="1">
              <a:off x="3113185"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1" name="Teardrop 3">
              <a:extLst>
                <a:ext uri="{FF2B5EF4-FFF2-40B4-BE49-F238E27FC236}">
                  <a16:creationId xmlns="" xmlns:a16="http://schemas.microsoft.com/office/drawing/2014/main" id="{3355DEDE-4CA7-45EB-917B-25165CC0249B}"/>
                </a:ext>
              </a:extLst>
            </p:cNvPr>
            <p:cNvSpPr/>
            <p:nvPr/>
          </p:nvSpPr>
          <p:spPr>
            <a:xfrm rot="19363666" flipH="1">
              <a:off x="2241333"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Teardrop 3">
              <a:extLst>
                <a:ext uri="{FF2B5EF4-FFF2-40B4-BE49-F238E27FC236}">
                  <a16:creationId xmlns="" xmlns:a16="http://schemas.microsoft.com/office/drawing/2014/main" id="{2A7F529D-9132-4509-9848-E165F89F9785}"/>
                </a:ext>
              </a:extLst>
            </p:cNvPr>
            <p:cNvSpPr/>
            <p:nvPr/>
          </p:nvSpPr>
          <p:spPr>
            <a:xfrm rot="17100000" flipH="1">
              <a:off x="2453548"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3" name="Isosceles Triangle 33">
            <a:extLst>
              <a:ext uri="{FF2B5EF4-FFF2-40B4-BE49-F238E27FC236}">
                <a16:creationId xmlns="" xmlns:a16="http://schemas.microsoft.com/office/drawing/2014/main" id="{0A78800A-5E7B-47C1-A37D-EA95B5FEEEA9}"/>
              </a:ext>
            </a:extLst>
          </p:cNvPr>
          <p:cNvSpPr>
            <a:spLocks/>
          </p:cNvSpPr>
          <p:nvPr/>
        </p:nvSpPr>
        <p:spPr>
          <a:xfrm rot="10800000">
            <a:off x="6725184" y="2746750"/>
            <a:ext cx="404221" cy="404221"/>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solidFill>
              </a:rPr>
              <a:t>4</a:t>
            </a:r>
            <a:endParaRPr lang="ko-KR" altLang="en-US" sz="2701" dirty="0">
              <a:solidFill>
                <a:schemeClr val="tx1"/>
              </a:solidFill>
            </a:endParaRPr>
          </a:p>
        </p:txBody>
      </p:sp>
      <p:sp>
        <p:nvSpPr>
          <p:cNvPr id="34" name="Round Same Side Corner Rectangle 24">
            <a:extLst>
              <a:ext uri="{FF2B5EF4-FFF2-40B4-BE49-F238E27FC236}">
                <a16:creationId xmlns="" xmlns:a16="http://schemas.microsoft.com/office/drawing/2014/main" id="{7AD42F3D-4B14-4612-A191-2F85924C3292}"/>
              </a:ext>
            </a:extLst>
          </p:cNvPr>
          <p:cNvSpPr>
            <a:spLocks noChangeAspect="1"/>
          </p:cNvSpPr>
          <p:nvPr/>
        </p:nvSpPr>
        <p:spPr>
          <a:xfrm rot="16200000">
            <a:off x="7397228" y="5161048"/>
            <a:ext cx="404221" cy="380406"/>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solidFill>
              </a:rPr>
              <a:t>6</a:t>
            </a:r>
            <a:endParaRPr lang="ko-KR" altLang="en-US" sz="2701" dirty="0">
              <a:solidFill>
                <a:schemeClr val="tx1"/>
              </a:solidFill>
            </a:endParaRPr>
          </a:p>
        </p:txBody>
      </p:sp>
      <p:sp>
        <p:nvSpPr>
          <p:cNvPr id="35" name="Isosceles Triangle 22">
            <a:extLst>
              <a:ext uri="{FF2B5EF4-FFF2-40B4-BE49-F238E27FC236}">
                <a16:creationId xmlns="" xmlns:a16="http://schemas.microsoft.com/office/drawing/2014/main" id="{9D836549-ED18-482D-A228-A2D41A399B18}"/>
              </a:ext>
            </a:extLst>
          </p:cNvPr>
          <p:cNvSpPr>
            <a:spLocks noChangeAspect="1"/>
          </p:cNvSpPr>
          <p:nvPr/>
        </p:nvSpPr>
        <p:spPr>
          <a:xfrm rot="19800000">
            <a:off x="4414043" y="5211752"/>
            <a:ext cx="464930" cy="464853"/>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a:solidFill>
                  <a:schemeClr val="tx1"/>
                </a:solidFill>
              </a:rPr>
              <a:t>1</a:t>
            </a:r>
            <a:endParaRPr lang="ko-KR" altLang="en-US" sz="2701" dirty="0">
              <a:solidFill>
                <a:schemeClr val="tx1"/>
              </a:solidFill>
            </a:endParaRPr>
          </a:p>
        </p:txBody>
      </p:sp>
      <p:sp>
        <p:nvSpPr>
          <p:cNvPr id="58" name="Rectangle 1">
            <a:extLst>
              <a:ext uri="{FF2B5EF4-FFF2-40B4-BE49-F238E27FC236}">
                <a16:creationId xmlns="" xmlns:a16="http://schemas.microsoft.com/office/drawing/2014/main" id="{C76DA404-E3C7-46C4-8EE5-362670B472BA}"/>
              </a:ext>
            </a:extLst>
          </p:cNvPr>
          <p:cNvSpPr>
            <a:spLocks noChangeAspect="1"/>
          </p:cNvSpPr>
          <p:nvPr/>
        </p:nvSpPr>
        <p:spPr>
          <a:xfrm>
            <a:off x="7594386" y="3821036"/>
            <a:ext cx="390314" cy="389565"/>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lumMod val="75000"/>
                    <a:lumOff val="25000"/>
                  </a:schemeClr>
                </a:solidFill>
              </a:rPr>
              <a:t>5</a:t>
            </a:r>
            <a:endParaRPr lang="ko-KR" altLang="en-US" sz="2701" dirty="0">
              <a:solidFill>
                <a:schemeClr val="tx1">
                  <a:lumMod val="75000"/>
                  <a:lumOff val="25000"/>
                </a:schemeClr>
              </a:solidFill>
            </a:endParaRPr>
          </a:p>
        </p:txBody>
      </p:sp>
      <p:sp>
        <p:nvSpPr>
          <p:cNvPr id="59" name="Rounded Rectangle 24">
            <a:extLst>
              <a:ext uri="{FF2B5EF4-FFF2-40B4-BE49-F238E27FC236}">
                <a16:creationId xmlns="" xmlns:a16="http://schemas.microsoft.com/office/drawing/2014/main" id="{D29B39C4-0F1C-44B8-9AD0-436B3398C450}"/>
              </a:ext>
            </a:extLst>
          </p:cNvPr>
          <p:cNvSpPr>
            <a:spLocks noChangeAspect="1"/>
          </p:cNvSpPr>
          <p:nvPr/>
        </p:nvSpPr>
        <p:spPr>
          <a:xfrm>
            <a:off x="4328974" y="3843674"/>
            <a:ext cx="380829" cy="294664"/>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lumMod val="75000"/>
                    <a:lumOff val="25000"/>
                  </a:schemeClr>
                </a:solidFill>
              </a:rPr>
              <a:t>2</a:t>
            </a:r>
            <a:endParaRPr lang="ko-KR" altLang="en-US" sz="2701" dirty="0">
              <a:solidFill>
                <a:schemeClr val="tx1">
                  <a:lumMod val="75000"/>
                  <a:lumOff val="25000"/>
                </a:schemeClr>
              </a:solidFill>
            </a:endParaRPr>
          </a:p>
        </p:txBody>
      </p:sp>
      <p:sp>
        <p:nvSpPr>
          <p:cNvPr id="60" name="Freeform 100">
            <a:extLst>
              <a:ext uri="{FF2B5EF4-FFF2-40B4-BE49-F238E27FC236}">
                <a16:creationId xmlns="" xmlns:a16="http://schemas.microsoft.com/office/drawing/2014/main" id="{09F526A6-7C2F-4D22-94E5-77B2B8F7D5AF}"/>
              </a:ext>
            </a:extLst>
          </p:cNvPr>
          <p:cNvSpPr>
            <a:spLocks noChangeAspect="1"/>
          </p:cNvSpPr>
          <p:nvPr/>
        </p:nvSpPr>
        <p:spPr>
          <a:xfrm rot="8580000">
            <a:off x="5162579" y="2737606"/>
            <a:ext cx="352651" cy="35171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1" dirty="0" smtClean="0">
                <a:solidFill>
                  <a:schemeClr val="tx1">
                    <a:lumMod val="75000"/>
                    <a:lumOff val="25000"/>
                  </a:schemeClr>
                </a:solidFill>
              </a:rPr>
              <a:t>3</a:t>
            </a:r>
            <a:endParaRPr lang="ko-KR" altLang="en-US" sz="2701" dirty="0">
              <a:solidFill>
                <a:schemeClr val="tx1">
                  <a:lumMod val="75000"/>
                  <a:lumOff val="25000"/>
                </a:schemeClr>
              </a:solidFill>
            </a:endParaRPr>
          </a:p>
        </p:txBody>
      </p:sp>
      <p:sp>
        <p:nvSpPr>
          <p:cNvPr id="62" name="TextBox 61">
            <a:extLst>
              <a:ext uri="{FF2B5EF4-FFF2-40B4-BE49-F238E27FC236}">
                <a16:creationId xmlns="" xmlns:a16="http://schemas.microsoft.com/office/drawing/2014/main" id="{54AC1236-97FE-4329-83DE-5C9E1102BBF9}"/>
              </a:ext>
            </a:extLst>
          </p:cNvPr>
          <p:cNvSpPr txBox="1"/>
          <p:nvPr/>
        </p:nvSpPr>
        <p:spPr>
          <a:xfrm>
            <a:off x="8642628" y="3717650"/>
            <a:ext cx="3323400" cy="461665"/>
          </a:xfrm>
          <a:prstGeom prst="rect">
            <a:avLst/>
          </a:prstGeom>
          <a:noFill/>
        </p:spPr>
        <p:txBody>
          <a:bodyPr wrap="square" rtlCol="0">
            <a:spAutoFit/>
          </a:bodyPr>
          <a:lstStyle/>
          <a:p>
            <a:pPr marL="109728" algn="just">
              <a:defRPr/>
            </a:pPr>
            <a:r>
              <a:rPr lang="en-US" sz="1200" dirty="0"/>
              <a:t>The consent letter of the financial institution mentioning the loan component.</a:t>
            </a:r>
          </a:p>
        </p:txBody>
      </p:sp>
      <p:sp>
        <p:nvSpPr>
          <p:cNvPr id="65" name="TextBox 64">
            <a:extLst>
              <a:ext uri="{FF2B5EF4-FFF2-40B4-BE49-F238E27FC236}">
                <a16:creationId xmlns="" xmlns:a16="http://schemas.microsoft.com/office/drawing/2014/main" id="{7CA59C03-7430-48D4-9831-57E592AC4E84}"/>
              </a:ext>
            </a:extLst>
          </p:cNvPr>
          <p:cNvSpPr txBox="1"/>
          <p:nvPr/>
        </p:nvSpPr>
        <p:spPr>
          <a:xfrm>
            <a:off x="8334811" y="5438533"/>
            <a:ext cx="3631217" cy="646331"/>
          </a:xfrm>
          <a:prstGeom prst="rect">
            <a:avLst/>
          </a:prstGeom>
          <a:noFill/>
        </p:spPr>
        <p:txBody>
          <a:bodyPr wrap="square" rtlCol="0">
            <a:spAutoFit/>
          </a:bodyPr>
          <a:lstStyle/>
          <a:p>
            <a:pPr algn="just"/>
            <a:r>
              <a:rPr lang="en-US" sz="1200" dirty="0"/>
              <a:t>Self Attested Copy of ID Proof. If the authority so pleases, the lease plot shall be subject to spot </a:t>
            </a:r>
            <a:r>
              <a:rPr lang="en-US" sz="1200" dirty="0" smtClean="0"/>
              <a:t>verification </a:t>
            </a:r>
            <a:r>
              <a:rPr lang="en-US" sz="1200" dirty="0"/>
              <a:t>by the R.I of G.A. Department.</a:t>
            </a:r>
            <a:endParaRPr lang="en-US" altLang="ko-KR" sz="1200" dirty="0">
              <a:solidFill>
                <a:schemeClr val="tx1">
                  <a:lumMod val="75000"/>
                  <a:lumOff val="25000"/>
                </a:schemeClr>
              </a:solidFill>
              <a:latin typeface="Arial" pitchFamily="34" charset="0"/>
              <a:cs typeface="Arial" pitchFamily="34" charset="0"/>
            </a:endParaRPr>
          </a:p>
        </p:txBody>
      </p:sp>
      <p:sp>
        <p:nvSpPr>
          <p:cNvPr id="69" name="TextBox 68">
            <a:extLst>
              <a:ext uri="{FF2B5EF4-FFF2-40B4-BE49-F238E27FC236}">
                <a16:creationId xmlns="" xmlns:a16="http://schemas.microsoft.com/office/drawing/2014/main" id="{2324FC2B-37C9-4652-8751-0458C0A4D6EE}"/>
              </a:ext>
            </a:extLst>
          </p:cNvPr>
          <p:cNvSpPr txBox="1"/>
          <p:nvPr/>
        </p:nvSpPr>
        <p:spPr>
          <a:xfrm>
            <a:off x="7752748" y="1752773"/>
            <a:ext cx="3976797" cy="738664"/>
          </a:xfrm>
          <a:prstGeom prst="rect">
            <a:avLst/>
          </a:prstGeom>
          <a:noFill/>
        </p:spPr>
        <p:txBody>
          <a:bodyPr wrap="square" rtlCol="0">
            <a:spAutoFit/>
          </a:bodyPr>
          <a:lstStyle/>
          <a:p>
            <a:pPr marL="109728" algn="just">
              <a:defRPr/>
            </a:pPr>
            <a:r>
              <a:rPr lang="en-US" sz="1400" dirty="0"/>
              <a:t>Self Attested Copy of up to date holding tax receipt. Self Attested Copy of original lease deed.</a:t>
            </a:r>
          </a:p>
        </p:txBody>
      </p:sp>
      <p:sp>
        <p:nvSpPr>
          <p:cNvPr id="72" name="TextBox 71">
            <a:extLst>
              <a:ext uri="{FF2B5EF4-FFF2-40B4-BE49-F238E27FC236}">
                <a16:creationId xmlns="" xmlns:a16="http://schemas.microsoft.com/office/drawing/2014/main" id="{48CAB69B-975E-45D6-87D8-4A5ED35F663F}"/>
              </a:ext>
            </a:extLst>
          </p:cNvPr>
          <p:cNvSpPr txBox="1"/>
          <p:nvPr/>
        </p:nvSpPr>
        <p:spPr>
          <a:xfrm>
            <a:off x="220717" y="5006250"/>
            <a:ext cx="3782854" cy="1169551"/>
          </a:xfrm>
          <a:prstGeom prst="rect">
            <a:avLst/>
          </a:prstGeom>
          <a:noFill/>
        </p:spPr>
        <p:txBody>
          <a:bodyPr wrap="square" rtlCol="0">
            <a:spAutoFit/>
          </a:bodyPr>
          <a:lstStyle/>
          <a:p>
            <a:pPr marL="109728" algn="just">
              <a:defRPr/>
            </a:pPr>
            <a:r>
              <a:rPr lang="en-US" sz="1400" dirty="0"/>
              <a:t>The lessee shall take out the printouts of the NOC application form from www.gaodisha.gov.in/www.gaestate.in after filling up the same with details of lease hold plots and lessee duly signed by applicant(s).</a:t>
            </a:r>
          </a:p>
        </p:txBody>
      </p:sp>
      <p:sp>
        <p:nvSpPr>
          <p:cNvPr id="75" name="TextBox 74">
            <a:extLst>
              <a:ext uri="{FF2B5EF4-FFF2-40B4-BE49-F238E27FC236}">
                <a16:creationId xmlns="" xmlns:a16="http://schemas.microsoft.com/office/drawing/2014/main" id="{51653575-2131-4E5F-91FA-6E16DD0E8771}"/>
              </a:ext>
            </a:extLst>
          </p:cNvPr>
          <p:cNvSpPr txBox="1"/>
          <p:nvPr/>
        </p:nvSpPr>
        <p:spPr>
          <a:xfrm>
            <a:off x="220717" y="3083065"/>
            <a:ext cx="3293604" cy="1600438"/>
          </a:xfrm>
          <a:prstGeom prst="rect">
            <a:avLst/>
          </a:prstGeom>
          <a:noFill/>
        </p:spPr>
        <p:txBody>
          <a:bodyPr wrap="square" rtlCol="0">
            <a:spAutoFit/>
          </a:bodyPr>
          <a:lstStyle/>
          <a:p>
            <a:pPr marL="109728" algn="just">
              <a:defRPr/>
            </a:pPr>
            <a:r>
              <a:rPr lang="en-US" sz="1400" dirty="0"/>
              <a:t>The Online Printed application duly signed by applicant(s). Self Attested Copy of approved building plan by the Competent Authority. Self Attested Copy of project report &amp; re-payment Schedule in case of Commercial leases.</a:t>
            </a:r>
          </a:p>
        </p:txBody>
      </p:sp>
      <p:sp>
        <p:nvSpPr>
          <p:cNvPr id="77" name="TextBox 76">
            <a:extLst>
              <a:ext uri="{FF2B5EF4-FFF2-40B4-BE49-F238E27FC236}">
                <a16:creationId xmlns="" xmlns:a16="http://schemas.microsoft.com/office/drawing/2014/main" id="{417FF0B4-3DB2-4413-A2DF-CE27D53722A4}"/>
              </a:ext>
            </a:extLst>
          </p:cNvPr>
          <p:cNvSpPr txBox="1"/>
          <p:nvPr/>
        </p:nvSpPr>
        <p:spPr>
          <a:xfrm>
            <a:off x="866879" y="1752773"/>
            <a:ext cx="3842924" cy="1015663"/>
          </a:xfrm>
          <a:prstGeom prst="rect">
            <a:avLst/>
          </a:prstGeom>
          <a:noFill/>
        </p:spPr>
        <p:txBody>
          <a:bodyPr wrap="square" rtlCol="0">
            <a:spAutoFit/>
          </a:bodyPr>
          <a:lstStyle/>
          <a:p>
            <a:pPr algn="just"/>
            <a:r>
              <a:rPr lang="en-US" sz="1200" dirty="0"/>
              <a:t>Self Attested Copy of No Objection Certificate issued by the financial institution/Mortgager if </a:t>
            </a:r>
            <a:r>
              <a:rPr lang="en-US" sz="1200" dirty="0" err="1"/>
              <a:t>any.Self</a:t>
            </a:r>
            <a:r>
              <a:rPr lang="en-US" sz="1200" dirty="0"/>
              <a:t> Attested Copy of E.C (Encumbrance Certificate). Self Attested Copy of up to date rent receipt.</a:t>
            </a:r>
          </a:p>
          <a:p>
            <a:pPr algn="r"/>
            <a:r>
              <a:rPr lang="en-US" altLang="ko-KR" sz="1200" dirty="0" smtClean="0">
                <a:solidFill>
                  <a:schemeClr val="tx1">
                    <a:lumMod val="75000"/>
                    <a:lumOff val="25000"/>
                  </a:schemeClr>
                </a:solidFill>
                <a:latin typeface="Arial" pitchFamily="34" charset="0"/>
                <a:cs typeface="Arial" pitchFamily="34" charset="0"/>
              </a:rPr>
              <a:t>.</a:t>
            </a:r>
            <a:endParaRPr lang="en-US" altLang="ko-KR" sz="1200" dirty="0">
              <a:solidFill>
                <a:schemeClr val="tx1">
                  <a:lumMod val="75000"/>
                  <a:lumOff val="25000"/>
                </a:schemeClr>
              </a:solidFill>
              <a:latin typeface="Arial" pitchFamily="34" charset="0"/>
              <a:cs typeface="Arial" pitchFamily="34" charset="0"/>
            </a:endParaRPr>
          </a:p>
        </p:txBody>
      </p:sp>
      <p:sp>
        <p:nvSpPr>
          <p:cNvPr id="39" name="Title 1"/>
          <p:cNvSpPr>
            <a:spLocks noGrp="1"/>
          </p:cNvSpPr>
          <p:nvPr>
            <p:ph type="title"/>
          </p:nvPr>
        </p:nvSpPr>
        <p:spPr>
          <a:xfrm>
            <a:off x="0" y="0"/>
            <a:ext cx="12192000" cy="725214"/>
          </a:xfrm>
          <a:solidFill>
            <a:srgbClr val="002060"/>
          </a:solidFill>
        </p:spPr>
        <p:txBody>
          <a:bodyPr>
            <a:noAutofit/>
          </a:bodyPr>
          <a:lstStyle/>
          <a:p>
            <a:pPr algn="ctr"/>
            <a:r>
              <a:rPr lang="en-US" sz="2000" b="1" dirty="0">
                <a:solidFill>
                  <a:schemeClr val="bg1"/>
                </a:solidFill>
                <a:latin typeface="Verdana" pitchFamily="34" charset="0"/>
                <a:ea typeface="Verdana" pitchFamily="34" charset="0"/>
                <a:cs typeface="Verdana" pitchFamily="34" charset="0"/>
              </a:rPr>
              <a:t> </a:t>
            </a:r>
            <a:r>
              <a:rPr lang="en-US" sz="2000" b="1" dirty="0" smtClean="0">
                <a:solidFill>
                  <a:schemeClr val="bg1"/>
                </a:solidFill>
                <a:latin typeface="Verdana" pitchFamily="34" charset="0"/>
                <a:ea typeface="Verdana" pitchFamily="34" charset="0"/>
                <a:cs typeface="Verdana" pitchFamily="34" charset="0"/>
              </a:rPr>
              <a:t>PROCEDURE FOR SUBMISSION OF</a:t>
            </a:r>
            <a:r>
              <a:rPr lang="en-US" sz="2000" dirty="0"/>
              <a:t> </a:t>
            </a:r>
            <a:r>
              <a:rPr lang="en-US" sz="2000" b="1" dirty="0" smtClean="0">
                <a:solidFill>
                  <a:schemeClr val="bg1"/>
                </a:solidFill>
              </a:rPr>
              <a:t> APPLICATION FOR MORTGAGE PERMISSION ( NOC)</a:t>
            </a:r>
            <a:endParaRPr lang="en-US" sz="200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2052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NOC APPLICATION FORM</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5708" y="1186962"/>
            <a:ext cx="9064869" cy="5671038"/>
          </a:xfrm>
          <a:noFill/>
          <a:ln>
            <a:solidFill>
              <a:schemeClr val="accent1"/>
            </a:solidFill>
            <a:miter lim="800000"/>
            <a:headEnd/>
            <a:tailEnd/>
          </a:ln>
        </p:spPr>
      </p:pic>
    </p:spTree>
    <p:extLst>
      <p:ext uri="{BB962C8B-B14F-4D97-AF65-F5344CB8AC3E}">
        <p14:creationId xmlns:p14="http://schemas.microsoft.com/office/powerpoint/2010/main" val="26321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txBox="1">
            <a:spLocks noGrp="1" noChangeArrowheads="1"/>
          </p:cNvSpPr>
          <p:nvPr/>
        </p:nvSpPr>
        <p:spPr bwMode="auto">
          <a:xfrm>
            <a:off x="10146325" y="6567488"/>
            <a:ext cx="2000739"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355" tIns="33677" rIns="67355" bIns="33677"/>
          <a:lstStyle>
            <a:lvl1pPr>
              <a:defRPr sz="2800">
                <a:solidFill>
                  <a:srgbClr val="000000"/>
                </a:solidFill>
                <a:latin typeface="Times New Roman" pitchFamily="18" charset="0"/>
                <a:ea typeface="ヒラギノ明朝 ProN W3"/>
                <a:cs typeface="ヒラギノ明朝 ProN W3"/>
                <a:sym typeface="Palatino" pitchFamily="18" charset="0"/>
              </a:defRPr>
            </a:lvl1pPr>
            <a:lvl2pPr marL="742950" indent="-285750">
              <a:defRPr sz="2800">
                <a:solidFill>
                  <a:srgbClr val="000000"/>
                </a:solidFill>
                <a:latin typeface="Times New Roman" pitchFamily="18" charset="0"/>
                <a:ea typeface="ヒラギノ明朝 ProN W3"/>
                <a:cs typeface="ヒラギノ明朝 ProN W3"/>
                <a:sym typeface="Palatino" pitchFamily="18" charset="0"/>
              </a:defRPr>
            </a:lvl2pPr>
            <a:lvl3pPr marL="1143000" indent="-228600">
              <a:defRPr sz="2800">
                <a:solidFill>
                  <a:srgbClr val="000000"/>
                </a:solidFill>
                <a:latin typeface="Times New Roman" pitchFamily="18" charset="0"/>
                <a:ea typeface="ヒラギノ明朝 ProN W3"/>
                <a:cs typeface="ヒラギノ明朝 ProN W3"/>
                <a:sym typeface="Palatino" pitchFamily="18" charset="0"/>
              </a:defRPr>
            </a:lvl3pPr>
            <a:lvl4pPr indent="-228600">
              <a:defRPr sz="2800">
                <a:solidFill>
                  <a:srgbClr val="000000"/>
                </a:solidFill>
                <a:latin typeface="Times New Roman" pitchFamily="18" charset="0"/>
                <a:ea typeface="ヒラギノ明朝 ProN W3"/>
                <a:cs typeface="ヒラギノ明朝 ProN W3"/>
                <a:sym typeface="Palatino" pitchFamily="18" charset="0"/>
              </a:defRPr>
            </a:lvl4pPr>
            <a:lvl5pPr marL="2057400" indent="-228600">
              <a:defRPr sz="2800">
                <a:solidFill>
                  <a:srgbClr val="000000"/>
                </a:solidFill>
                <a:latin typeface="Times New Roman" pitchFamily="18" charset="0"/>
                <a:ea typeface="ヒラギノ明朝 ProN W3"/>
                <a:cs typeface="ヒラギノ明朝 ProN W3"/>
                <a:sym typeface="Palatino" pitchFamily="18" charset="0"/>
              </a:defRPr>
            </a:lvl5pPr>
            <a:lvl6pPr marL="25146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6pPr>
            <a:lvl7pPr marL="29718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7pPr>
            <a:lvl8pPr marL="34290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8pPr>
            <a:lvl9pPr marL="3886200" indent="-228600" defTabSz="673100">
              <a:spcBef>
                <a:spcPts val="1763"/>
              </a:spcBef>
              <a:buFont typeface="Palatino" pitchFamily="18" charset="0"/>
              <a:defRPr sz="2800">
                <a:solidFill>
                  <a:srgbClr val="000000"/>
                </a:solidFill>
                <a:latin typeface="Times New Roman" pitchFamily="18" charset="0"/>
                <a:ea typeface="ヒラギノ明朝 ProN W3"/>
                <a:cs typeface="ヒラギノ明朝 ProN W3"/>
                <a:sym typeface="Palatino" pitchFamily="18" charset="0"/>
              </a:defRPr>
            </a:lvl9pPr>
          </a:lstStyle>
          <a:p>
            <a:pPr algn="r" defTabSz="673100"/>
            <a:fld id="{DADD0AA3-4FD7-46FE-943B-B21F901C4D34}" type="slidenum">
              <a:rPr lang="en-US" altLang="en-US" sz="900">
                <a:solidFill>
                  <a:srgbClr val="FF0000"/>
                </a:solidFill>
                <a:latin typeface="Arial" pitchFamily="34" charset="0"/>
                <a:ea typeface="ヒラギノ角ゴ ProN W3"/>
                <a:cs typeface="Arial" pitchFamily="34" charset="0"/>
                <a:sym typeface="Futura"/>
              </a:rPr>
              <a:pPr algn="r" defTabSz="673100"/>
              <a:t>29</a:t>
            </a:fld>
            <a:endParaRPr lang="en-US" altLang="en-US" sz="900">
              <a:solidFill>
                <a:srgbClr val="FF0000"/>
              </a:solidFill>
              <a:latin typeface="Arial" pitchFamily="34" charset="0"/>
              <a:ea typeface="ヒラギノ角ゴ ProN W3"/>
              <a:cs typeface="Arial" pitchFamily="34" charset="0"/>
              <a:sym typeface="Futura"/>
            </a:endParaRPr>
          </a:p>
        </p:txBody>
      </p:sp>
      <p:sp>
        <p:nvSpPr>
          <p:cNvPr id="3" name="Content Placeholder 2"/>
          <p:cNvSpPr>
            <a:spLocks noGrp="1"/>
          </p:cNvSpPr>
          <p:nvPr>
            <p:ph idx="4294967295"/>
          </p:nvPr>
        </p:nvSpPr>
        <p:spPr>
          <a:xfrm>
            <a:off x="130924" y="1293962"/>
            <a:ext cx="11902831" cy="5448152"/>
          </a:xfrm>
          <a:prstGeom prst="rect">
            <a:avLst/>
          </a:prstGeom>
        </p:spPr>
        <p:txBody>
          <a:bodyPr lIns="91440" tIns="45720" rIns="91440" bIns="45720" anchor="t">
            <a:noAutofit/>
          </a:bodyPr>
          <a:lstStyle/>
          <a:p>
            <a:pPr algn="ctr">
              <a:lnSpc>
                <a:spcPct val="150000"/>
              </a:lnSpc>
              <a:spcBef>
                <a:spcPts val="1800"/>
              </a:spcBef>
              <a:spcAft>
                <a:spcPts val="1800"/>
              </a:spcAft>
              <a:buClr>
                <a:schemeClr val="bg2"/>
              </a:buClr>
              <a:defRPr/>
            </a:pPr>
            <a:endParaRPr lang="en-US" altLang="en-US" sz="4400" b="1" dirty="0">
              <a:solidFill>
                <a:srgbClr val="000099"/>
              </a:solidFill>
            </a:endParaRPr>
          </a:p>
          <a:p>
            <a:pPr marL="0" indent="0" algn="ctr">
              <a:lnSpc>
                <a:spcPct val="150000"/>
              </a:lnSpc>
              <a:spcBef>
                <a:spcPts val="1800"/>
              </a:spcBef>
              <a:spcAft>
                <a:spcPts val="1800"/>
              </a:spcAft>
              <a:buClr>
                <a:schemeClr val="bg2"/>
              </a:buClr>
              <a:buNone/>
              <a:defRPr/>
            </a:pPr>
            <a:r>
              <a:rPr lang="en-US" altLang="en-US" sz="4400" b="1" dirty="0">
                <a:solidFill>
                  <a:srgbClr val="000099"/>
                </a:solidFill>
              </a:rPr>
              <a:t>Thank You! </a:t>
            </a:r>
          </a:p>
        </p:txBody>
      </p:sp>
    </p:spTree>
    <p:extLst>
      <p:ext uri="{BB962C8B-B14F-4D97-AF65-F5344CB8AC3E}">
        <p14:creationId xmlns:p14="http://schemas.microsoft.com/office/powerpoint/2010/main" val="677445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4"/>
          <p:cNvSpPr txBox="1">
            <a:spLocks noGrp="1"/>
          </p:cNvSpPr>
          <p:nvPr>
            <p:ph type="title"/>
          </p:nvPr>
        </p:nvSpPr>
        <p:spPr>
          <a:xfrm>
            <a:off x="0" y="0"/>
            <a:ext cx="12192000" cy="751668"/>
          </a:xfrm>
          <a:prstGeom prst="rect">
            <a:avLst/>
          </a:prstGeom>
          <a:solidFill>
            <a:srgbClr val="002060"/>
          </a:solidFill>
          <a:ln>
            <a:noFill/>
          </a:ln>
        </p:spPr>
        <p:txBody>
          <a:bodyPr spcFirstLastPara="1" wrap="square" lIns="91425" tIns="45700" rIns="91425" bIns="45700" anchor="ctr" anchorCtr="0">
            <a:noAutofit/>
          </a:bodyPr>
          <a:lstStyle/>
          <a:p>
            <a:pPr lvl="0" algn="ctr">
              <a:spcBef>
                <a:spcPts val="0"/>
              </a:spcBef>
              <a:buSzPts val="1400"/>
            </a:pPr>
            <a:r>
              <a:rPr lang="en-US" sz="3600" b="1" dirty="0" smtClean="0">
                <a:solidFill>
                  <a:schemeClr val="bg1"/>
                </a:solidFill>
              </a:rPr>
              <a:t>KEY FEATURES</a:t>
            </a:r>
            <a:endParaRPr sz="3600" b="1" dirty="0">
              <a:solidFill>
                <a:schemeClr val="bg1"/>
              </a:solidFill>
              <a:ea typeface="Arial"/>
              <a:cs typeface="Arial"/>
              <a:sym typeface="Arial"/>
            </a:endParaRPr>
          </a:p>
        </p:txBody>
      </p:sp>
      <p:graphicFrame>
        <p:nvGraphicFramePr>
          <p:cNvPr id="7" name="Diagram 6">
            <a:extLst>
              <a:ext uri="{FF2B5EF4-FFF2-40B4-BE49-F238E27FC236}">
                <a16:creationId xmlns="" xmlns:a16="http://schemas.microsoft.com/office/drawing/2014/main" id="{B72A5DF7-3390-463F-B55D-F0FF429F5983}"/>
              </a:ext>
            </a:extLst>
          </p:cNvPr>
          <p:cNvGraphicFramePr/>
          <p:nvPr>
            <p:extLst>
              <p:ext uri="{D42A27DB-BD31-4B8C-83A1-F6EECF244321}">
                <p14:modId xmlns:p14="http://schemas.microsoft.com/office/powerpoint/2010/main" val="1457350159"/>
              </p:ext>
            </p:extLst>
          </p:nvPr>
        </p:nvGraphicFramePr>
        <p:xfrm>
          <a:off x="294468" y="914400"/>
          <a:ext cx="11755292" cy="577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03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SERVICES UNDER IAMS</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6801862"/>
          </a:xfrm>
          <a:prstGeom prst="rect">
            <a:avLst/>
          </a:prstGeom>
        </p:spPr>
        <p:txBody>
          <a:bodyPr wrap="square">
            <a:spAutoFit/>
          </a:bodyPr>
          <a:lstStyle/>
          <a:p>
            <a:pPr algn="just"/>
            <a:r>
              <a:rPr lang="en-US" sz="2400" b="1" dirty="0"/>
              <a:t>Conversion</a:t>
            </a:r>
            <a:r>
              <a:rPr lang="en-US" sz="2400" dirty="0"/>
              <a:t> – </a:t>
            </a:r>
            <a:r>
              <a:rPr lang="en-US" sz="2400" dirty="0" smtClean="0"/>
              <a:t>Conversion of GA residential lease plots within </a:t>
            </a:r>
            <a:r>
              <a:rPr lang="en-US" sz="2400" dirty="0"/>
              <a:t>Bhubaneswar Municipal Corporation area from "</a:t>
            </a:r>
            <a:r>
              <a:rPr lang="en-US" sz="2400" dirty="0" smtClean="0"/>
              <a:t>leasehold“ to </a:t>
            </a:r>
            <a:r>
              <a:rPr lang="en-US" sz="2400" dirty="0"/>
              <a:t>"</a:t>
            </a:r>
            <a:r>
              <a:rPr lang="en-US" sz="2400" dirty="0" smtClean="0"/>
              <a:t>freehold“. All payments like: application fees, conversion fees, Differential premium fees, consent fees  collected through gaestate portal using ifms payment gateway and all communication between applicant and department are done through this portal.</a:t>
            </a:r>
          </a:p>
          <a:p>
            <a:pPr algn="just"/>
            <a:endParaRPr lang="en-US" sz="2400" dirty="0"/>
          </a:p>
          <a:p>
            <a:pPr algn="just"/>
            <a:r>
              <a:rPr lang="en-US" sz="2400" b="1" dirty="0"/>
              <a:t>Mutation</a:t>
            </a:r>
            <a:r>
              <a:rPr lang="en-US" sz="2400" dirty="0"/>
              <a:t> - In the event of demise of the lessee, the legal heirs /successors-in-interest can apply online for mutation of lease hold land through the gaestate.in portal of the Department. A copy of the order allowing mutation is communicated to the </a:t>
            </a:r>
            <a:r>
              <a:rPr lang="en-US" sz="2400" dirty="0" err="1" smtClean="0"/>
              <a:t>Tahasildar</a:t>
            </a:r>
            <a:r>
              <a:rPr lang="en-US" sz="2400" dirty="0" smtClean="0"/>
              <a:t> </a:t>
            </a:r>
            <a:r>
              <a:rPr lang="en-US" sz="2400" dirty="0"/>
              <a:t>to effect necessary changes in the Records of Rights</a:t>
            </a:r>
            <a:r>
              <a:rPr lang="en-US" sz="2400" dirty="0" smtClean="0"/>
              <a:t>.</a:t>
            </a:r>
          </a:p>
          <a:p>
            <a:pPr algn="just"/>
            <a:endParaRPr lang="en-US" sz="2400" dirty="0"/>
          </a:p>
          <a:p>
            <a:pPr algn="just"/>
            <a:r>
              <a:rPr lang="en-US" sz="2400" b="1" dirty="0"/>
              <a:t>NOC</a:t>
            </a:r>
            <a:r>
              <a:rPr lang="en-US" sz="2400" dirty="0"/>
              <a:t> – If any lessee wants to mortgage the lease plot then he/she has to take permission(NOC</a:t>
            </a:r>
            <a:r>
              <a:rPr lang="en-US" sz="2400" dirty="0" smtClean="0"/>
              <a:t>), </a:t>
            </a:r>
            <a:r>
              <a:rPr lang="en-US" sz="2400" dirty="0"/>
              <a:t>No Objection Certificate from GA </a:t>
            </a:r>
            <a:r>
              <a:rPr lang="en-US" sz="2400" dirty="0" smtClean="0"/>
              <a:t>Department through gaestate portal only. </a:t>
            </a:r>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994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endParaRPr lang="ko-KR" altLang="en-US" sz="1000" dirty="0">
              <a:solidFill>
                <a:schemeClr val="bg1"/>
              </a:solidFill>
            </a:endParaRPr>
          </a:p>
        </p:txBody>
      </p:sp>
      <p:grpSp>
        <p:nvGrpSpPr>
          <p:cNvPr id="82" name="Group 7">
            <a:extLst>
              <a:ext uri="{FF2B5EF4-FFF2-40B4-BE49-F238E27FC236}">
                <a16:creationId xmlns="" xmlns:a16="http://schemas.microsoft.com/office/drawing/2014/main" id="{9F50450D-0564-419E-8956-9AE7598510DE}"/>
              </a:ext>
            </a:extLst>
          </p:cNvPr>
          <p:cNvGrpSpPr/>
          <p:nvPr/>
        </p:nvGrpSpPr>
        <p:grpSpPr>
          <a:xfrm>
            <a:off x="4951316" y="2768392"/>
            <a:ext cx="2272389" cy="2272388"/>
            <a:chOff x="3427315" y="2569217"/>
            <a:chExt cx="2272389" cy="2272388"/>
          </a:xfrm>
        </p:grpSpPr>
        <p:sp>
          <p:nvSpPr>
            <p:cNvPr id="83" name="Oval 18">
              <a:extLst>
                <a:ext uri="{FF2B5EF4-FFF2-40B4-BE49-F238E27FC236}">
                  <a16:creationId xmlns="" xmlns:a16="http://schemas.microsoft.com/office/drawing/2014/main" id="{1696E7B9-8930-43C4-985E-031125B1415A}"/>
                </a:ext>
              </a:extLst>
            </p:cNvPr>
            <p:cNvSpPr/>
            <p:nvPr/>
          </p:nvSpPr>
          <p:spPr>
            <a:xfrm flipH="1">
              <a:off x="3849091" y="2990991"/>
              <a:ext cx="1428837" cy="1428839"/>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4" name="Oval 2">
              <a:extLst>
                <a:ext uri="{FF2B5EF4-FFF2-40B4-BE49-F238E27FC236}">
                  <a16:creationId xmlns="" xmlns:a16="http://schemas.microsoft.com/office/drawing/2014/main" id="{865211CB-60ED-4618-A90A-149108B33927}"/>
                </a:ext>
              </a:extLst>
            </p:cNvPr>
            <p:cNvSpPr/>
            <p:nvPr/>
          </p:nvSpPr>
          <p:spPr>
            <a:xfrm>
              <a:off x="3735417" y="2877318"/>
              <a:ext cx="1656184" cy="16561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Arc 20">
              <a:extLst>
                <a:ext uri="{FF2B5EF4-FFF2-40B4-BE49-F238E27FC236}">
                  <a16:creationId xmlns="" xmlns:a16="http://schemas.microsoft.com/office/drawing/2014/main" id="{4FDAB403-2964-452F-8D1C-308FC3843E31}"/>
                </a:ext>
              </a:extLst>
            </p:cNvPr>
            <p:cNvSpPr/>
            <p:nvPr/>
          </p:nvSpPr>
          <p:spPr>
            <a:xfrm rot="18900000">
              <a:off x="3584167" y="2726068"/>
              <a:ext cx="1958684" cy="1958684"/>
            </a:xfrm>
            <a:prstGeom prst="arc">
              <a:avLst>
                <a:gd name="adj1" fmla="val 16929681"/>
                <a:gd name="adj2" fmla="val 20832908"/>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6" name="Arc 21">
              <a:extLst>
                <a:ext uri="{FF2B5EF4-FFF2-40B4-BE49-F238E27FC236}">
                  <a16:creationId xmlns="" xmlns:a16="http://schemas.microsoft.com/office/drawing/2014/main" id="{0ACF1CA0-AB9A-4F31-A592-EEDDD2A81900}"/>
                </a:ext>
              </a:extLst>
            </p:cNvPr>
            <p:cNvSpPr/>
            <p:nvPr/>
          </p:nvSpPr>
          <p:spPr>
            <a:xfrm rot="11700000">
              <a:off x="3584167" y="2726068"/>
              <a:ext cx="1958684" cy="1958684"/>
            </a:xfrm>
            <a:prstGeom prst="arc">
              <a:avLst>
                <a:gd name="adj1" fmla="val 16929681"/>
                <a:gd name="adj2" fmla="val 20832908"/>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7" name="Arc 22">
              <a:extLst>
                <a:ext uri="{FF2B5EF4-FFF2-40B4-BE49-F238E27FC236}">
                  <a16:creationId xmlns="" xmlns:a16="http://schemas.microsoft.com/office/drawing/2014/main" id="{EDF0C47F-2F35-473E-B221-E5A593235EF8}"/>
                </a:ext>
              </a:extLst>
            </p:cNvPr>
            <p:cNvSpPr/>
            <p:nvPr/>
          </p:nvSpPr>
          <p:spPr>
            <a:xfrm rot="4500000">
              <a:off x="3584167" y="2726068"/>
              <a:ext cx="1958684" cy="1958684"/>
            </a:xfrm>
            <a:prstGeom prst="arc">
              <a:avLst>
                <a:gd name="adj1" fmla="val 16929681"/>
                <a:gd name="adj2" fmla="val 20832908"/>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8" name="Arc 23">
              <a:extLst>
                <a:ext uri="{FF2B5EF4-FFF2-40B4-BE49-F238E27FC236}">
                  <a16:creationId xmlns="" xmlns:a16="http://schemas.microsoft.com/office/drawing/2014/main" id="{99A8A1B4-87E6-48E1-80E5-F92034F6FBD4}"/>
                </a:ext>
              </a:extLst>
            </p:cNvPr>
            <p:cNvSpPr/>
            <p:nvPr/>
          </p:nvSpPr>
          <p:spPr>
            <a:xfrm rot="8100000">
              <a:off x="3427315" y="2569217"/>
              <a:ext cx="2272388" cy="2272388"/>
            </a:xfrm>
            <a:prstGeom prst="arc">
              <a:avLst>
                <a:gd name="adj1" fmla="val 16929681"/>
                <a:gd name="adj2" fmla="val 20832908"/>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9" name="Arc 24">
              <a:extLst>
                <a:ext uri="{FF2B5EF4-FFF2-40B4-BE49-F238E27FC236}">
                  <a16:creationId xmlns="" xmlns:a16="http://schemas.microsoft.com/office/drawing/2014/main" id="{C851E832-3A64-4559-B394-7ABC4EC5A054}"/>
                </a:ext>
              </a:extLst>
            </p:cNvPr>
            <p:cNvSpPr/>
            <p:nvPr/>
          </p:nvSpPr>
          <p:spPr>
            <a:xfrm rot="900000">
              <a:off x="3427316" y="2569217"/>
              <a:ext cx="2272388" cy="2272388"/>
            </a:xfrm>
            <a:prstGeom prst="arc">
              <a:avLst>
                <a:gd name="adj1" fmla="val 16929681"/>
                <a:gd name="adj2" fmla="val 20832908"/>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0" name="Arc 25">
              <a:extLst>
                <a:ext uri="{FF2B5EF4-FFF2-40B4-BE49-F238E27FC236}">
                  <a16:creationId xmlns="" xmlns:a16="http://schemas.microsoft.com/office/drawing/2014/main" id="{1268B1F2-241D-4A22-8BDF-1A1E7E3980BE}"/>
                </a:ext>
              </a:extLst>
            </p:cNvPr>
            <p:cNvSpPr/>
            <p:nvPr/>
          </p:nvSpPr>
          <p:spPr>
            <a:xfrm rot="15300000">
              <a:off x="3427317" y="2569216"/>
              <a:ext cx="2272386" cy="2272388"/>
            </a:xfrm>
            <a:prstGeom prst="arc">
              <a:avLst>
                <a:gd name="adj1" fmla="val 16929681"/>
                <a:gd name="adj2" fmla="val 20832908"/>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91" name="Group 11">
            <a:extLst>
              <a:ext uri="{FF2B5EF4-FFF2-40B4-BE49-F238E27FC236}">
                <a16:creationId xmlns="" xmlns:a16="http://schemas.microsoft.com/office/drawing/2014/main" id="{E988FBCF-94D5-490B-B8CF-CBCCF12956F9}"/>
              </a:ext>
            </a:extLst>
          </p:cNvPr>
          <p:cNvGrpSpPr/>
          <p:nvPr/>
        </p:nvGrpSpPr>
        <p:grpSpPr>
          <a:xfrm>
            <a:off x="5619070" y="1680429"/>
            <a:ext cx="936877" cy="1239930"/>
            <a:chOff x="4095069" y="1481254"/>
            <a:chExt cx="936877" cy="1239930"/>
          </a:xfrm>
        </p:grpSpPr>
        <p:cxnSp>
          <p:nvCxnSpPr>
            <p:cNvPr id="92" name="Straight Connector 55">
              <a:extLst>
                <a:ext uri="{FF2B5EF4-FFF2-40B4-BE49-F238E27FC236}">
                  <a16:creationId xmlns="" xmlns:a16="http://schemas.microsoft.com/office/drawing/2014/main" id="{CC3BCEB0-11FD-4631-8668-1E30B65B158E}"/>
                </a:ext>
              </a:extLst>
            </p:cNvPr>
            <p:cNvCxnSpPr/>
            <p:nvPr/>
          </p:nvCxnSpPr>
          <p:spPr>
            <a:xfrm flipV="1">
              <a:off x="4563508" y="2421377"/>
              <a:ext cx="1" cy="299807"/>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3" name="Oval 56">
              <a:extLst>
                <a:ext uri="{FF2B5EF4-FFF2-40B4-BE49-F238E27FC236}">
                  <a16:creationId xmlns="" xmlns:a16="http://schemas.microsoft.com/office/drawing/2014/main" id="{90F91295-A122-40F8-A566-CED6E1F374CC}"/>
                </a:ext>
              </a:extLst>
            </p:cNvPr>
            <p:cNvSpPr/>
            <p:nvPr/>
          </p:nvSpPr>
          <p:spPr>
            <a:xfrm flipH="1">
              <a:off x="4219037" y="1596729"/>
              <a:ext cx="705926" cy="705927"/>
            </a:xfrm>
            <a:prstGeom prst="ellipse">
              <a:avLst/>
            </a:prstGeom>
            <a:solidFill>
              <a:schemeClr val="accent1">
                <a:alpha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4" name="Arc 66">
              <a:extLst>
                <a:ext uri="{FF2B5EF4-FFF2-40B4-BE49-F238E27FC236}">
                  <a16:creationId xmlns="" xmlns:a16="http://schemas.microsoft.com/office/drawing/2014/main" id="{91B9CED0-ECB8-45E3-8041-E0F9D10B9017}"/>
                </a:ext>
              </a:extLst>
            </p:cNvPr>
            <p:cNvSpPr/>
            <p:nvPr/>
          </p:nvSpPr>
          <p:spPr>
            <a:xfrm rot="8222881">
              <a:off x="4095069" y="1481254"/>
              <a:ext cx="936877" cy="936877"/>
            </a:xfrm>
            <a:prstGeom prst="arc">
              <a:avLst>
                <a:gd name="adj1" fmla="val 15767060"/>
                <a:gd name="adj2" fmla="val 231555"/>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95" name="Group 12">
            <a:extLst>
              <a:ext uri="{FF2B5EF4-FFF2-40B4-BE49-F238E27FC236}">
                <a16:creationId xmlns="" xmlns:a16="http://schemas.microsoft.com/office/drawing/2014/main" id="{437CD6EF-E0C7-4D4F-9C72-1AE9FA5676B9}"/>
              </a:ext>
            </a:extLst>
          </p:cNvPr>
          <p:cNvGrpSpPr/>
          <p:nvPr/>
        </p:nvGrpSpPr>
        <p:grpSpPr>
          <a:xfrm>
            <a:off x="7086535" y="2575397"/>
            <a:ext cx="1244543" cy="936877"/>
            <a:chOff x="5562534" y="2376221"/>
            <a:chExt cx="1244543" cy="936877"/>
          </a:xfrm>
        </p:grpSpPr>
        <p:cxnSp>
          <p:nvCxnSpPr>
            <p:cNvPr id="96" name="Straight Connector 40">
              <a:extLst>
                <a:ext uri="{FF2B5EF4-FFF2-40B4-BE49-F238E27FC236}">
                  <a16:creationId xmlns="" xmlns:a16="http://schemas.microsoft.com/office/drawing/2014/main" id="{898BD949-A4FB-4CF7-869B-DA91F1D68F6A}"/>
                </a:ext>
              </a:extLst>
            </p:cNvPr>
            <p:cNvCxnSpPr/>
            <p:nvPr/>
          </p:nvCxnSpPr>
          <p:spPr>
            <a:xfrm flipV="1">
              <a:off x="5562534" y="3026229"/>
              <a:ext cx="337523" cy="125626"/>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7" name="Oval 68">
              <a:extLst>
                <a:ext uri="{FF2B5EF4-FFF2-40B4-BE49-F238E27FC236}">
                  <a16:creationId xmlns="" xmlns:a16="http://schemas.microsoft.com/office/drawing/2014/main" id="{589D3A87-AE00-4A80-89FD-96BDF5C9E15B}"/>
                </a:ext>
              </a:extLst>
            </p:cNvPr>
            <p:cNvSpPr/>
            <p:nvPr/>
          </p:nvSpPr>
          <p:spPr>
            <a:xfrm rot="3872604" flipH="1">
              <a:off x="5985675" y="2491696"/>
              <a:ext cx="705926" cy="705927"/>
            </a:xfrm>
            <a:prstGeom prst="ellipse">
              <a:avLst/>
            </a:prstGeom>
            <a:solidFill>
              <a:schemeClr val="accent2">
                <a:alpha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Arc 69">
              <a:extLst>
                <a:ext uri="{FF2B5EF4-FFF2-40B4-BE49-F238E27FC236}">
                  <a16:creationId xmlns="" xmlns:a16="http://schemas.microsoft.com/office/drawing/2014/main" id="{2B0F4124-8217-4CBB-B312-1966E1E64453}"/>
                </a:ext>
              </a:extLst>
            </p:cNvPr>
            <p:cNvSpPr/>
            <p:nvPr/>
          </p:nvSpPr>
          <p:spPr>
            <a:xfrm rot="12095485">
              <a:off x="5870200" y="2376221"/>
              <a:ext cx="936877" cy="936877"/>
            </a:xfrm>
            <a:prstGeom prst="arc">
              <a:avLst>
                <a:gd name="adj1" fmla="val 15767060"/>
                <a:gd name="adj2" fmla="val 231555"/>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99" name="Group 9">
            <a:extLst>
              <a:ext uri="{FF2B5EF4-FFF2-40B4-BE49-F238E27FC236}">
                <a16:creationId xmlns="" xmlns:a16="http://schemas.microsoft.com/office/drawing/2014/main" id="{3088FBC5-6A93-4D79-9E10-1AF1DC412A5A}"/>
              </a:ext>
            </a:extLst>
          </p:cNvPr>
          <p:cNvGrpSpPr/>
          <p:nvPr/>
        </p:nvGrpSpPr>
        <p:grpSpPr>
          <a:xfrm>
            <a:off x="6904716" y="4443464"/>
            <a:ext cx="1448321" cy="980568"/>
            <a:chOff x="5380715" y="4244289"/>
            <a:chExt cx="1448321" cy="980568"/>
          </a:xfrm>
        </p:grpSpPr>
        <p:cxnSp>
          <p:nvCxnSpPr>
            <p:cNvPr id="100" name="Straight Connector 38">
              <a:extLst>
                <a:ext uri="{FF2B5EF4-FFF2-40B4-BE49-F238E27FC236}">
                  <a16:creationId xmlns="" xmlns:a16="http://schemas.microsoft.com/office/drawing/2014/main" id="{A8E25CAD-7E98-4A50-B2B7-0BA6FDE1E2C6}"/>
                </a:ext>
              </a:extLst>
            </p:cNvPr>
            <p:cNvCxnSpPr/>
            <p:nvPr/>
          </p:nvCxnSpPr>
          <p:spPr>
            <a:xfrm>
              <a:off x="5380715" y="4244289"/>
              <a:ext cx="567793" cy="289213"/>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1" name="Oval 71">
              <a:extLst>
                <a:ext uri="{FF2B5EF4-FFF2-40B4-BE49-F238E27FC236}">
                  <a16:creationId xmlns="" xmlns:a16="http://schemas.microsoft.com/office/drawing/2014/main" id="{7FAF8B54-8F4C-462A-B68C-F82C51F73170}"/>
                </a:ext>
              </a:extLst>
            </p:cNvPr>
            <p:cNvSpPr/>
            <p:nvPr/>
          </p:nvSpPr>
          <p:spPr>
            <a:xfrm rot="7112332" flipH="1">
              <a:off x="6007635" y="4403455"/>
              <a:ext cx="705926" cy="705927"/>
            </a:xfrm>
            <a:prstGeom prst="ellipse">
              <a:avLst/>
            </a:prstGeom>
            <a:solidFill>
              <a:schemeClr val="accent4">
                <a:alpha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Arc 72">
              <a:extLst>
                <a:ext uri="{FF2B5EF4-FFF2-40B4-BE49-F238E27FC236}">
                  <a16:creationId xmlns="" xmlns:a16="http://schemas.microsoft.com/office/drawing/2014/main" id="{3E243F71-6967-4A53-ACDC-01965C7EBB23}"/>
                </a:ext>
              </a:extLst>
            </p:cNvPr>
            <p:cNvSpPr/>
            <p:nvPr/>
          </p:nvSpPr>
          <p:spPr>
            <a:xfrm rot="15335213">
              <a:off x="5892159" y="4287980"/>
              <a:ext cx="936877" cy="936877"/>
            </a:xfrm>
            <a:prstGeom prst="arc">
              <a:avLst>
                <a:gd name="adj1" fmla="val 15767060"/>
                <a:gd name="adj2" fmla="val 231555"/>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03" name="Group 8">
            <a:extLst>
              <a:ext uri="{FF2B5EF4-FFF2-40B4-BE49-F238E27FC236}">
                <a16:creationId xmlns="" xmlns:a16="http://schemas.microsoft.com/office/drawing/2014/main" id="{4A878266-5CFA-409E-9B23-DE041B051669}"/>
              </a:ext>
            </a:extLst>
          </p:cNvPr>
          <p:cNvGrpSpPr/>
          <p:nvPr/>
        </p:nvGrpSpPr>
        <p:grpSpPr>
          <a:xfrm>
            <a:off x="5619070" y="5028986"/>
            <a:ext cx="936877" cy="1237833"/>
            <a:chOff x="4095069" y="4829810"/>
            <a:chExt cx="936877" cy="1237833"/>
          </a:xfrm>
        </p:grpSpPr>
        <p:cxnSp>
          <p:nvCxnSpPr>
            <p:cNvPr id="104" name="Straight Connector 51">
              <a:extLst>
                <a:ext uri="{FF2B5EF4-FFF2-40B4-BE49-F238E27FC236}">
                  <a16:creationId xmlns="" xmlns:a16="http://schemas.microsoft.com/office/drawing/2014/main" id="{78BE5A08-29E1-45A8-81E7-EE8135A51830}"/>
                </a:ext>
              </a:extLst>
            </p:cNvPr>
            <p:cNvCxnSpPr/>
            <p:nvPr/>
          </p:nvCxnSpPr>
          <p:spPr>
            <a:xfrm flipV="1">
              <a:off x="4563509" y="4829810"/>
              <a:ext cx="1" cy="299807"/>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5" name="Oval 74">
              <a:extLst>
                <a:ext uri="{FF2B5EF4-FFF2-40B4-BE49-F238E27FC236}">
                  <a16:creationId xmlns="" xmlns:a16="http://schemas.microsoft.com/office/drawing/2014/main" id="{9A90EDAF-1C16-4417-BA98-8E5229C87918}"/>
                </a:ext>
              </a:extLst>
            </p:cNvPr>
            <p:cNvSpPr/>
            <p:nvPr/>
          </p:nvSpPr>
          <p:spPr>
            <a:xfrm rot="10800000" flipH="1">
              <a:off x="4210545" y="5246241"/>
              <a:ext cx="705926" cy="705927"/>
            </a:xfrm>
            <a:prstGeom prst="ellipse">
              <a:avLst/>
            </a:prstGeom>
            <a:solidFill>
              <a:schemeClr val="accent1">
                <a:alpha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6" name="Arc 77">
              <a:extLst>
                <a:ext uri="{FF2B5EF4-FFF2-40B4-BE49-F238E27FC236}">
                  <a16:creationId xmlns="" xmlns:a16="http://schemas.microsoft.com/office/drawing/2014/main" id="{D1B40516-7116-4F6E-A3C8-C09A273F6163}"/>
                </a:ext>
              </a:extLst>
            </p:cNvPr>
            <p:cNvSpPr/>
            <p:nvPr/>
          </p:nvSpPr>
          <p:spPr>
            <a:xfrm rot="19022881">
              <a:off x="4095069" y="5130766"/>
              <a:ext cx="936877" cy="936877"/>
            </a:xfrm>
            <a:prstGeom prst="arc">
              <a:avLst>
                <a:gd name="adj1" fmla="val 15767060"/>
                <a:gd name="adj2" fmla="val 231555"/>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07" name="Group 5">
            <a:extLst>
              <a:ext uri="{FF2B5EF4-FFF2-40B4-BE49-F238E27FC236}">
                <a16:creationId xmlns="" xmlns:a16="http://schemas.microsoft.com/office/drawing/2014/main" id="{813B1D43-1A98-4836-9DB7-F1AE8B1BE05E}"/>
              </a:ext>
            </a:extLst>
          </p:cNvPr>
          <p:cNvGrpSpPr/>
          <p:nvPr/>
        </p:nvGrpSpPr>
        <p:grpSpPr>
          <a:xfrm>
            <a:off x="3919148" y="2520558"/>
            <a:ext cx="1168740" cy="936877"/>
            <a:chOff x="2395148" y="2321382"/>
            <a:chExt cx="1168740" cy="936877"/>
          </a:xfrm>
        </p:grpSpPr>
        <p:sp>
          <p:nvSpPr>
            <p:cNvPr id="108" name="Oval 79">
              <a:extLst>
                <a:ext uri="{FF2B5EF4-FFF2-40B4-BE49-F238E27FC236}">
                  <a16:creationId xmlns="" xmlns:a16="http://schemas.microsoft.com/office/drawing/2014/main" id="{12704F50-FB0E-4B0E-968D-5063A1E490B4}"/>
                </a:ext>
              </a:extLst>
            </p:cNvPr>
            <p:cNvSpPr/>
            <p:nvPr/>
          </p:nvSpPr>
          <p:spPr>
            <a:xfrm rot="17727396">
              <a:off x="2510624" y="2436857"/>
              <a:ext cx="705926" cy="705927"/>
            </a:xfrm>
            <a:prstGeom prst="ellipse">
              <a:avLst/>
            </a:prstGeom>
            <a:solidFill>
              <a:schemeClr val="accent4">
                <a:alpha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09" name="Straight Connector 27">
              <a:extLst>
                <a:ext uri="{FF2B5EF4-FFF2-40B4-BE49-F238E27FC236}">
                  <a16:creationId xmlns="" xmlns:a16="http://schemas.microsoft.com/office/drawing/2014/main" id="{9C93D100-DA99-4891-A38A-88D8E1606BC9}"/>
                </a:ext>
              </a:extLst>
            </p:cNvPr>
            <p:cNvCxnSpPr/>
            <p:nvPr/>
          </p:nvCxnSpPr>
          <p:spPr>
            <a:xfrm>
              <a:off x="3275856" y="2990991"/>
              <a:ext cx="288032" cy="149977"/>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0" name="Arc 80">
              <a:extLst>
                <a:ext uri="{FF2B5EF4-FFF2-40B4-BE49-F238E27FC236}">
                  <a16:creationId xmlns="" xmlns:a16="http://schemas.microsoft.com/office/drawing/2014/main" id="{8C87C2CD-A0CD-4830-A8F6-300793FF4D96}"/>
                </a:ext>
              </a:extLst>
            </p:cNvPr>
            <p:cNvSpPr/>
            <p:nvPr/>
          </p:nvSpPr>
          <p:spPr>
            <a:xfrm rot="9504515" flipH="1">
              <a:off x="2395148" y="2321382"/>
              <a:ext cx="936877" cy="936877"/>
            </a:xfrm>
            <a:prstGeom prst="arc">
              <a:avLst>
                <a:gd name="adj1" fmla="val 15767060"/>
                <a:gd name="adj2" fmla="val 231555"/>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11" name="Group 6">
            <a:extLst>
              <a:ext uri="{FF2B5EF4-FFF2-40B4-BE49-F238E27FC236}">
                <a16:creationId xmlns="" xmlns:a16="http://schemas.microsoft.com/office/drawing/2014/main" id="{BFC38CF0-D0C7-4BD3-A7B8-1C76F073F577}"/>
              </a:ext>
            </a:extLst>
          </p:cNvPr>
          <p:cNvGrpSpPr/>
          <p:nvPr/>
        </p:nvGrpSpPr>
        <p:grpSpPr>
          <a:xfrm>
            <a:off x="3800765" y="4430079"/>
            <a:ext cx="1446595" cy="1021138"/>
            <a:chOff x="2276764" y="4230904"/>
            <a:chExt cx="1446595" cy="1021138"/>
          </a:xfrm>
        </p:grpSpPr>
        <p:cxnSp>
          <p:nvCxnSpPr>
            <p:cNvPr id="112" name="Straight Connector 45">
              <a:extLst>
                <a:ext uri="{FF2B5EF4-FFF2-40B4-BE49-F238E27FC236}">
                  <a16:creationId xmlns="" xmlns:a16="http://schemas.microsoft.com/office/drawing/2014/main" id="{5EAAA28C-7A59-4A10-83D3-B9506F75B5E8}"/>
                </a:ext>
              </a:extLst>
            </p:cNvPr>
            <p:cNvCxnSpPr/>
            <p:nvPr/>
          </p:nvCxnSpPr>
          <p:spPr>
            <a:xfrm flipV="1">
              <a:off x="3156857" y="4230904"/>
              <a:ext cx="566502" cy="33021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3" name="Oval 82">
              <a:extLst>
                <a:ext uri="{FF2B5EF4-FFF2-40B4-BE49-F238E27FC236}">
                  <a16:creationId xmlns="" xmlns:a16="http://schemas.microsoft.com/office/drawing/2014/main" id="{D90AE86A-0E07-4B12-88E5-114E050B22D6}"/>
                </a:ext>
              </a:extLst>
            </p:cNvPr>
            <p:cNvSpPr/>
            <p:nvPr/>
          </p:nvSpPr>
          <p:spPr>
            <a:xfrm rot="14487668">
              <a:off x="2392239" y="4430640"/>
              <a:ext cx="705926" cy="705927"/>
            </a:xfrm>
            <a:prstGeom prst="ellipse">
              <a:avLst/>
            </a:prstGeom>
            <a:solidFill>
              <a:schemeClr val="accent2">
                <a:alpha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4" name="Arc 83">
              <a:extLst>
                <a:ext uri="{FF2B5EF4-FFF2-40B4-BE49-F238E27FC236}">
                  <a16:creationId xmlns="" xmlns:a16="http://schemas.microsoft.com/office/drawing/2014/main" id="{E3818901-6955-46B5-A0CF-B266208EE348}"/>
                </a:ext>
              </a:extLst>
            </p:cNvPr>
            <p:cNvSpPr/>
            <p:nvPr/>
          </p:nvSpPr>
          <p:spPr>
            <a:xfrm rot="6264787" flipH="1">
              <a:off x="2276764" y="4315165"/>
              <a:ext cx="936877" cy="936877"/>
            </a:xfrm>
            <a:prstGeom prst="arc">
              <a:avLst>
                <a:gd name="adj1" fmla="val 15767060"/>
                <a:gd name="adj2" fmla="val 231555"/>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116" name="TextBox 115">
            <a:extLst>
              <a:ext uri="{FF2B5EF4-FFF2-40B4-BE49-F238E27FC236}">
                <a16:creationId xmlns="" xmlns:a16="http://schemas.microsoft.com/office/drawing/2014/main" id="{EA5B4029-AFE1-4063-B93C-A30B126C5AA3}"/>
              </a:ext>
            </a:extLst>
          </p:cNvPr>
          <p:cNvSpPr txBox="1"/>
          <p:nvPr/>
        </p:nvSpPr>
        <p:spPr>
          <a:xfrm>
            <a:off x="6569392" y="1497375"/>
            <a:ext cx="4600835" cy="1323439"/>
          </a:xfrm>
          <a:prstGeom prst="rect">
            <a:avLst/>
          </a:prstGeom>
          <a:noFill/>
        </p:spPr>
        <p:txBody>
          <a:bodyPr wrap="square" lIns="108000" rIns="108000" rtlCol="0">
            <a:spAutoFit/>
          </a:bodyPr>
          <a:lstStyle/>
          <a:p>
            <a:pPr lvl="0" algn="just"/>
            <a:r>
              <a:rPr lang="en-US" sz="1100" dirty="0"/>
              <a:t>Revenue supervisor/Assistant Director (Survey &amp; Enforcement) validates the RI’s observation and payment details and sends to ASO/SO. ASO/SO gives his/her views and send it to LO/ALO. Then ALO/LO  gives his/her views and forward to Director Estate.</a:t>
            </a:r>
            <a:endParaRPr lang="en-IN" sz="1100" dirty="0"/>
          </a:p>
          <a:p>
            <a:endParaRPr lang="en-IN" sz="1200" dirty="0"/>
          </a:p>
          <a:p>
            <a:pPr lvl="0"/>
            <a:endParaRPr lang="en-IN" sz="1200" dirty="0"/>
          </a:p>
          <a:p>
            <a:r>
              <a:rPr lang="en-US" altLang="ko-KR" sz="1200" dirty="0" smtClean="0">
                <a:solidFill>
                  <a:schemeClr val="tx1">
                    <a:lumMod val="75000"/>
                    <a:lumOff val="25000"/>
                  </a:schemeClr>
                </a:solidFill>
                <a:ea typeface="FZShuTi" pitchFamily="2" charset="-122"/>
                <a:cs typeface="Arial" pitchFamily="34" charset="0"/>
              </a:rPr>
              <a:t>. </a:t>
            </a:r>
            <a:endParaRPr lang="en-US" altLang="ko-KR" sz="1200" dirty="0">
              <a:solidFill>
                <a:schemeClr val="tx1">
                  <a:lumMod val="75000"/>
                  <a:lumOff val="25000"/>
                </a:schemeClr>
              </a:solidFill>
              <a:ea typeface="FZShuTi" pitchFamily="2" charset="-122"/>
              <a:cs typeface="Arial" pitchFamily="34" charset="0"/>
            </a:endParaRPr>
          </a:p>
        </p:txBody>
      </p:sp>
      <p:sp>
        <p:nvSpPr>
          <p:cNvPr id="120" name="TextBox 119">
            <a:extLst>
              <a:ext uri="{FF2B5EF4-FFF2-40B4-BE49-F238E27FC236}">
                <a16:creationId xmlns="" xmlns:a16="http://schemas.microsoft.com/office/drawing/2014/main" id="{49FAC99F-63D0-4E46-B6A7-5ECA96216BF5}"/>
              </a:ext>
            </a:extLst>
          </p:cNvPr>
          <p:cNvSpPr txBox="1"/>
          <p:nvPr/>
        </p:nvSpPr>
        <p:spPr>
          <a:xfrm>
            <a:off x="8363305" y="2873333"/>
            <a:ext cx="3642825" cy="1661993"/>
          </a:xfrm>
          <a:prstGeom prst="rect">
            <a:avLst/>
          </a:prstGeom>
          <a:noFill/>
        </p:spPr>
        <p:txBody>
          <a:bodyPr wrap="square" lIns="108000" rIns="108000" rtlCol="0">
            <a:spAutoFit/>
          </a:bodyPr>
          <a:lstStyle/>
          <a:p>
            <a:pPr lvl="0" algn="just"/>
            <a:r>
              <a:rPr lang="en-US" sz="1100" dirty="0"/>
              <a:t>After Checking Director Estate gives his/her views and forwarded to GA &amp; PG Secretary for final approval/Rejection/Returned to Director Estate. After approval the application come to ALO/LO for upload of ink signed conversion order. ALO/LO upload  the conversion order, then payment option activated at the applicant end.</a:t>
            </a:r>
            <a:endParaRPr lang="en-IN" sz="1100" dirty="0"/>
          </a:p>
          <a:p>
            <a:pPr algn="just"/>
            <a:endParaRPr lang="en-IN" sz="1100" dirty="0"/>
          </a:p>
          <a:p>
            <a:pPr lvl="0"/>
            <a:endParaRPr lang="en-IN" sz="1400" dirty="0"/>
          </a:p>
        </p:txBody>
      </p:sp>
      <p:sp>
        <p:nvSpPr>
          <p:cNvPr id="123" name="TextBox 122">
            <a:extLst>
              <a:ext uri="{FF2B5EF4-FFF2-40B4-BE49-F238E27FC236}">
                <a16:creationId xmlns="" xmlns:a16="http://schemas.microsoft.com/office/drawing/2014/main" id="{0F283356-95D8-4FA9-A152-B509A34D2439}"/>
              </a:ext>
            </a:extLst>
          </p:cNvPr>
          <p:cNvSpPr txBox="1"/>
          <p:nvPr/>
        </p:nvSpPr>
        <p:spPr>
          <a:xfrm>
            <a:off x="8442793" y="4538447"/>
            <a:ext cx="3621052" cy="769441"/>
          </a:xfrm>
          <a:prstGeom prst="rect">
            <a:avLst/>
          </a:prstGeom>
          <a:noFill/>
        </p:spPr>
        <p:txBody>
          <a:bodyPr wrap="square" lIns="108000" rIns="108000" rtlCol="0">
            <a:spAutoFit/>
          </a:bodyPr>
          <a:lstStyle/>
          <a:p>
            <a:pPr algn="just"/>
            <a:r>
              <a:rPr lang="en-US" sz="1100" dirty="0"/>
              <a:t>Applicant can now deposit the conversion fees through IFMS to make the land to freehold. Rest process of conversion are done manually.</a:t>
            </a:r>
            <a:endParaRPr lang="en-IN" sz="1100" dirty="0"/>
          </a:p>
          <a:p>
            <a:pPr lvl="0" algn="just"/>
            <a:endParaRPr lang="en-IN" sz="1100" dirty="0"/>
          </a:p>
        </p:txBody>
      </p:sp>
      <p:sp>
        <p:nvSpPr>
          <p:cNvPr id="126" name="TextBox 125">
            <a:extLst>
              <a:ext uri="{FF2B5EF4-FFF2-40B4-BE49-F238E27FC236}">
                <a16:creationId xmlns="" xmlns:a16="http://schemas.microsoft.com/office/drawing/2014/main" id="{7D488764-FFAE-4ED3-8B97-EAB19A349527}"/>
              </a:ext>
            </a:extLst>
          </p:cNvPr>
          <p:cNvSpPr txBox="1"/>
          <p:nvPr/>
        </p:nvSpPr>
        <p:spPr>
          <a:xfrm>
            <a:off x="4201031" y="5765260"/>
            <a:ext cx="1202241" cy="261610"/>
          </a:xfrm>
          <a:prstGeom prst="rect">
            <a:avLst/>
          </a:prstGeom>
          <a:noFill/>
        </p:spPr>
        <p:txBody>
          <a:bodyPr wrap="square" lIns="108000" rIns="108000" rtlCol="0">
            <a:spAutoFit/>
          </a:bodyPr>
          <a:lstStyle/>
          <a:p>
            <a:pPr lvl="0" algn="just"/>
            <a:r>
              <a:rPr lang="en-US" sz="1100" dirty="0" smtClean="0"/>
              <a:t>Registration</a:t>
            </a:r>
            <a:endParaRPr lang="en-IN" sz="1100" dirty="0"/>
          </a:p>
        </p:txBody>
      </p:sp>
      <p:sp>
        <p:nvSpPr>
          <p:cNvPr id="129" name="TextBox 128">
            <a:extLst>
              <a:ext uri="{FF2B5EF4-FFF2-40B4-BE49-F238E27FC236}">
                <a16:creationId xmlns="" xmlns:a16="http://schemas.microsoft.com/office/drawing/2014/main" id="{CBD099D5-C62F-416B-BEF0-44FFBEDB862C}"/>
              </a:ext>
            </a:extLst>
          </p:cNvPr>
          <p:cNvSpPr txBox="1"/>
          <p:nvPr/>
        </p:nvSpPr>
        <p:spPr>
          <a:xfrm>
            <a:off x="31972" y="2128728"/>
            <a:ext cx="3958137" cy="1323439"/>
          </a:xfrm>
          <a:prstGeom prst="rect">
            <a:avLst/>
          </a:prstGeom>
          <a:noFill/>
        </p:spPr>
        <p:txBody>
          <a:bodyPr wrap="square" lIns="108000" rIns="108000" rtlCol="0">
            <a:spAutoFit/>
          </a:bodyPr>
          <a:lstStyle/>
          <a:p>
            <a:pPr algn="just"/>
            <a:r>
              <a:rPr lang="en-US" sz="1100" dirty="0"/>
              <a:t>ASO </a:t>
            </a:r>
            <a:r>
              <a:rPr lang="en-US" sz="1100" dirty="0" smtClean="0"/>
              <a:t>verify </a:t>
            </a:r>
            <a:r>
              <a:rPr lang="en-US" sz="1100" dirty="0"/>
              <a:t>all documents and payment details and </a:t>
            </a:r>
            <a:r>
              <a:rPr lang="en-US" sz="1100" dirty="0" smtClean="0"/>
              <a:t>forward </a:t>
            </a:r>
            <a:r>
              <a:rPr lang="en-US" sz="1100" dirty="0"/>
              <a:t>to RI for physical land verifications. After Verification RI </a:t>
            </a:r>
            <a:r>
              <a:rPr lang="en-US" sz="1100" dirty="0" smtClean="0"/>
              <a:t>fill </a:t>
            </a:r>
            <a:r>
              <a:rPr lang="en-US" sz="1100" dirty="0"/>
              <a:t>up his observation and also calculate the Bench Mark Valuation and Conversion fees according to the land status and </a:t>
            </a:r>
            <a:r>
              <a:rPr lang="en-US" sz="1100" dirty="0" smtClean="0"/>
              <a:t>forward </a:t>
            </a:r>
            <a:r>
              <a:rPr lang="en-US" sz="1100" dirty="0"/>
              <a:t>to Revenue supervisor/Assistant Director (Survey &amp; Enforcement).</a:t>
            </a:r>
            <a:endParaRPr lang="en-IN" sz="1100" dirty="0"/>
          </a:p>
          <a:p>
            <a:pPr lvl="0"/>
            <a:endParaRPr lang="en-IN" sz="1400" dirty="0"/>
          </a:p>
        </p:txBody>
      </p:sp>
      <p:sp>
        <p:nvSpPr>
          <p:cNvPr id="132" name="TextBox 131">
            <a:extLst>
              <a:ext uri="{FF2B5EF4-FFF2-40B4-BE49-F238E27FC236}">
                <a16:creationId xmlns="" xmlns:a16="http://schemas.microsoft.com/office/drawing/2014/main" id="{F1D23B09-5377-44E1-8C5B-2C2C6AC7CCAE}"/>
              </a:ext>
            </a:extLst>
          </p:cNvPr>
          <p:cNvSpPr txBox="1"/>
          <p:nvPr/>
        </p:nvSpPr>
        <p:spPr>
          <a:xfrm>
            <a:off x="71731" y="4127522"/>
            <a:ext cx="3845448" cy="646331"/>
          </a:xfrm>
          <a:prstGeom prst="rect">
            <a:avLst/>
          </a:prstGeom>
          <a:noFill/>
        </p:spPr>
        <p:txBody>
          <a:bodyPr wrap="square" lIns="108000" rIns="108000" rtlCol="0">
            <a:spAutoFit/>
          </a:bodyPr>
          <a:lstStyle/>
          <a:p>
            <a:pPr algn="just"/>
            <a:r>
              <a:rPr lang="en-US" sz="1100" dirty="0" smtClean="0"/>
              <a:t>Facilitation </a:t>
            </a:r>
            <a:r>
              <a:rPr lang="en-US" sz="1100" dirty="0"/>
              <a:t>center admin receives the original documents and give a acknowledgment to </a:t>
            </a:r>
            <a:r>
              <a:rPr lang="en-US" sz="1100" dirty="0" smtClean="0"/>
              <a:t>applicant then verify documents if ok forward </a:t>
            </a:r>
            <a:r>
              <a:rPr lang="en-US" sz="1100" dirty="0" err="1" smtClean="0"/>
              <a:t>tod</a:t>
            </a:r>
            <a:r>
              <a:rPr lang="en-US" sz="1100" dirty="0" smtClean="0"/>
              <a:t> </a:t>
            </a:r>
            <a:r>
              <a:rPr lang="en-US" sz="1100" dirty="0"/>
              <a:t>to ASO</a:t>
            </a:r>
            <a:r>
              <a:rPr lang="en-US" sz="1400" dirty="0"/>
              <a:t>.</a:t>
            </a:r>
            <a:endParaRPr lang="en-IN" sz="1400" dirty="0"/>
          </a:p>
        </p:txBody>
      </p:sp>
      <p:sp>
        <p:nvSpPr>
          <p:cNvPr id="3" name="Rectangle 2"/>
          <p:cNvSpPr/>
          <p:nvPr/>
        </p:nvSpPr>
        <p:spPr>
          <a:xfrm>
            <a:off x="5879755" y="5673690"/>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sp>
        <p:nvSpPr>
          <p:cNvPr id="66" name="Rectangle 65"/>
          <p:cNvSpPr/>
          <p:nvPr/>
        </p:nvSpPr>
        <p:spPr>
          <a:xfrm>
            <a:off x="4090367" y="4858721"/>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IN" dirty="0">
              <a:solidFill>
                <a:schemeClr val="tx1"/>
              </a:solidFill>
            </a:endParaRPr>
          </a:p>
        </p:txBody>
      </p:sp>
      <p:sp>
        <p:nvSpPr>
          <p:cNvPr id="67" name="Rectangle 66"/>
          <p:cNvSpPr/>
          <p:nvPr/>
        </p:nvSpPr>
        <p:spPr>
          <a:xfrm>
            <a:off x="4215788" y="2845784"/>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68" name="Rectangle 67"/>
          <p:cNvSpPr/>
          <p:nvPr/>
        </p:nvSpPr>
        <p:spPr>
          <a:xfrm>
            <a:off x="5923714" y="2024176"/>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IN" dirty="0">
              <a:solidFill>
                <a:schemeClr val="tx1"/>
              </a:solidFill>
            </a:endParaRPr>
          </a:p>
        </p:txBody>
      </p:sp>
      <p:sp>
        <p:nvSpPr>
          <p:cNvPr id="69" name="Rectangle 68"/>
          <p:cNvSpPr/>
          <p:nvPr/>
        </p:nvSpPr>
        <p:spPr>
          <a:xfrm>
            <a:off x="7709311" y="2914844"/>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70" name="Rectangle 69"/>
          <p:cNvSpPr/>
          <p:nvPr/>
        </p:nvSpPr>
        <p:spPr>
          <a:xfrm>
            <a:off x="7709311" y="4854648"/>
            <a:ext cx="357672"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en-IN" dirty="0">
              <a:solidFill>
                <a:schemeClr val="tx1"/>
              </a:solidFill>
            </a:endParaRPr>
          </a:p>
        </p:txBody>
      </p:sp>
      <p:sp>
        <p:nvSpPr>
          <p:cNvPr id="74"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PROCESS FLOW</a:t>
            </a:r>
            <a:endParaRPr lang="en-US" sz="3200" b="1" dirty="0">
              <a:solidFill>
                <a:schemeClr val="bg1"/>
              </a:solidFill>
              <a:latin typeface="Verdana" pitchFamily="34" charset="0"/>
              <a:ea typeface="Verdana" pitchFamily="34" charset="0"/>
              <a:cs typeface="Verdana" pitchFamily="34" charset="0"/>
            </a:endParaRPr>
          </a:p>
        </p:txBody>
      </p:sp>
      <p:pic>
        <p:nvPicPr>
          <p:cNvPr id="75" name="Picture 74" descr="C:\Users\Raj\Desktop\WhatsApp-Image-2021-06-23-at-16.21.28.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3675" y="3651783"/>
            <a:ext cx="714419" cy="551499"/>
          </a:xfrm>
          <a:prstGeom prst="rect">
            <a:avLst/>
          </a:prstGeom>
          <a:noFill/>
          <a:ln>
            <a:noFill/>
          </a:ln>
        </p:spPr>
      </p:pic>
    </p:spTree>
    <p:extLst>
      <p:ext uri="{BB962C8B-B14F-4D97-AF65-F5344CB8AC3E}">
        <p14:creationId xmlns:p14="http://schemas.microsoft.com/office/powerpoint/2010/main" val="268712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HOME PAGE</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4" name="Picture 3"/>
          <p:cNvPicPr>
            <a:picLocks noChangeAspect="1"/>
          </p:cNvPicPr>
          <p:nvPr/>
        </p:nvPicPr>
        <p:blipFill>
          <a:blip r:embed="rId3"/>
          <a:stretch>
            <a:fillRect/>
          </a:stretch>
        </p:blipFill>
        <p:spPr>
          <a:xfrm>
            <a:off x="-1" y="1143000"/>
            <a:ext cx="12127345" cy="5744532"/>
          </a:xfrm>
          <a:prstGeom prst="rect">
            <a:avLst/>
          </a:prstGeom>
        </p:spPr>
      </p:pic>
    </p:spTree>
    <p:extLst>
      <p:ext uri="{BB962C8B-B14F-4D97-AF65-F5344CB8AC3E}">
        <p14:creationId xmlns:p14="http://schemas.microsoft.com/office/powerpoint/2010/main" val="148255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REGISTRATION PAGE FOR </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3"/>
          <a:srcRect/>
          <a:stretch>
            <a:fillRect/>
          </a:stretch>
        </p:blipFill>
        <p:spPr bwMode="auto">
          <a:xfrm>
            <a:off x="3367455" y="1169378"/>
            <a:ext cx="5618284" cy="5661636"/>
          </a:xfrm>
          <a:prstGeom prst="rect">
            <a:avLst/>
          </a:prstGeom>
          <a:noFill/>
          <a:ln w="9525">
            <a:noFill/>
            <a:miter lim="800000"/>
            <a:headEnd/>
            <a:tailEnd/>
          </a:ln>
          <a:effectLst/>
        </p:spPr>
      </p:pic>
    </p:spTree>
    <p:extLst>
      <p:ext uri="{BB962C8B-B14F-4D97-AF65-F5344CB8AC3E}">
        <p14:creationId xmlns:p14="http://schemas.microsoft.com/office/powerpoint/2010/main" val="10662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FOR LOG IN PAGE ( CONVERSION, MUTATION  &amp; NOC)</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2051" name="Picture 3"/>
          <p:cNvPicPr>
            <a:picLocks noChangeAspect="1" noChangeArrowheads="1"/>
          </p:cNvPicPr>
          <p:nvPr/>
        </p:nvPicPr>
        <p:blipFill>
          <a:blip r:embed="rId3"/>
          <a:srcRect/>
          <a:stretch>
            <a:fillRect/>
          </a:stretch>
        </p:blipFill>
        <p:spPr bwMode="auto">
          <a:xfrm>
            <a:off x="2539014" y="1180730"/>
            <a:ext cx="7448365" cy="5677269"/>
          </a:xfrm>
          <a:prstGeom prst="rect">
            <a:avLst/>
          </a:prstGeom>
          <a:noFill/>
          <a:ln w="9525">
            <a:noFill/>
            <a:miter lim="800000"/>
            <a:headEnd/>
            <a:tailEnd/>
          </a:ln>
          <a:effectLst/>
        </p:spPr>
      </p:pic>
    </p:spTree>
    <p:extLst>
      <p:ext uri="{BB962C8B-B14F-4D97-AF65-F5344CB8AC3E}">
        <p14:creationId xmlns:p14="http://schemas.microsoft.com/office/powerpoint/2010/main" val="7783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2060"/>
          </a:solidFill>
        </p:spPr>
        <p:txBody>
          <a:bodyPr>
            <a:noAutofit/>
          </a:bodyPr>
          <a:lstStyle/>
          <a:p>
            <a:pPr algn="ctr"/>
            <a:r>
              <a:rPr lang="en-US" sz="3200" b="1" dirty="0">
                <a:solidFill>
                  <a:schemeClr val="bg1"/>
                </a:solidFill>
                <a:latin typeface="Verdana" pitchFamily="34" charset="0"/>
                <a:ea typeface="Verdana" pitchFamily="34" charset="0"/>
                <a:cs typeface="Verdana" pitchFamily="34" charset="0"/>
              </a:rPr>
              <a:t> </a:t>
            </a:r>
            <a:r>
              <a:rPr lang="en-US" sz="3200" b="1" dirty="0" smtClean="0">
                <a:solidFill>
                  <a:schemeClr val="bg1"/>
                </a:solidFill>
                <a:latin typeface="Verdana" pitchFamily="34" charset="0"/>
                <a:ea typeface="Verdana" pitchFamily="34" charset="0"/>
                <a:cs typeface="Verdana" pitchFamily="34" charset="0"/>
              </a:rPr>
              <a:t>SCREENSHOT FOR USER HOME PAGE</a:t>
            </a:r>
            <a:br>
              <a:rPr lang="en-US" sz="3200" b="1" dirty="0" smtClean="0">
                <a:solidFill>
                  <a:schemeClr val="bg1"/>
                </a:solidFill>
                <a:latin typeface="Verdana" pitchFamily="34" charset="0"/>
                <a:ea typeface="Verdana" pitchFamily="34" charset="0"/>
                <a:cs typeface="Verdana" pitchFamily="34" charset="0"/>
              </a:rPr>
            </a:br>
            <a:r>
              <a:rPr lang="en-US" sz="3200" b="1" dirty="0" smtClean="0">
                <a:solidFill>
                  <a:schemeClr val="bg1"/>
                </a:solidFill>
                <a:latin typeface="Verdana" pitchFamily="34" charset="0"/>
                <a:ea typeface="Verdana" pitchFamily="34" charset="0"/>
                <a:cs typeface="Verdana" pitchFamily="34" charset="0"/>
              </a:rPr>
              <a:t>( CONVERSION)</a:t>
            </a:r>
            <a:endParaRPr lang="en-US" sz="3200" b="1" dirty="0">
              <a:solidFill>
                <a:schemeClr val="bg1"/>
              </a:solidFill>
              <a:latin typeface="Verdana" pitchFamily="34" charset="0"/>
              <a:ea typeface="Verdana" pitchFamily="34" charset="0"/>
              <a:cs typeface="Verdana" pitchFamily="34" charset="0"/>
            </a:endParaRPr>
          </a:p>
        </p:txBody>
      </p:sp>
      <p:sp>
        <p:nvSpPr>
          <p:cNvPr id="3" name="Rectangle 2">
            <a:extLst>
              <a:ext uri="{FF2B5EF4-FFF2-40B4-BE49-F238E27FC236}">
                <a16:creationId xmlns="" xmlns:a16="http://schemas.microsoft.com/office/drawing/2014/main" id="{A938C0A4-8B38-4150-BE75-3A045F607C01}"/>
              </a:ext>
            </a:extLst>
          </p:cNvPr>
          <p:cNvSpPr/>
          <p:nvPr/>
        </p:nvSpPr>
        <p:spPr>
          <a:xfrm>
            <a:off x="609599" y="1295179"/>
            <a:ext cx="11181347" cy="2000548"/>
          </a:xfrm>
          <a:prstGeom prst="rect">
            <a:avLst/>
          </a:prstGeom>
        </p:spPr>
        <p:txBody>
          <a:bodyPr wrap="square">
            <a:spAutoFit/>
          </a:bodyPr>
          <a:lstStyle/>
          <a:p>
            <a:pPr algn="just"/>
            <a:endParaRPr lang="en-US" sz="2400" dirty="0"/>
          </a:p>
          <a:p>
            <a:pPr marL="342900" lvl="0" indent="-342900" algn="just" eaLnBrk="0" fontAlgn="base" hangingPunct="0">
              <a:spcBef>
                <a:spcPct val="0"/>
              </a:spcBef>
              <a:spcAft>
                <a:spcPts val="1800"/>
              </a:spcAft>
              <a:buFont typeface="Wingdings" pitchFamily="2" charset="2"/>
              <a:buChar char="v"/>
              <a:defRPr/>
            </a:pPr>
            <a:endParaRPr lang="en-US" sz="2400" dirty="0" smtClean="0"/>
          </a:p>
          <a:p>
            <a:pPr lvl="0" algn="just" eaLnBrk="0" fontAlgn="base" hangingPunct="0">
              <a:spcBef>
                <a:spcPct val="0"/>
              </a:spcBef>
              <a:spcAft>
                <a:spcPts val="1800"/>
              </a:spcAft>
              <a:defRPr/>
            </a:pPr>
            <a:r>
              <a:rPr lang="en-US" sz="2400" dirty="0" smtClean="0"/>
              <a:t>.</a:t>
            </a:r>
            <a:endParaRPr lang="en-IN" sz="2400" dirty="0"/>
          </a:p>
          <a:p>
            <a:pPr lvl="0" algn="just" eaLnBrk="0" fontAlgn="base" hangingPunct="0">
              <a:spcBef>
                <a:spcPct val="0"/>
              </a:spcBef>
              <a:spcAft>
                <a:spcPts val="1800"/>
              </a:spcAft>
              <a:defRPr/>
            </a:pPr>
            <a:endParaRPr lang="en-US" sz="2200" dirty="0">
              <a:latin typeface="Arial Unicode MS" pitchFamily="34" charset="-128"/>
              <a:ea typeface="Arial Unicode MS" pitchFamily="34" charset="-128"/>
              <a:cs typeface="Arial Unicode MS" pitchFamily="34" charset="-128"/>
            </a:endParaRPr>
          </a:p>
        </p:txBody>
      </p:sp>
      <p:pic>
        <p:nvPicPr>
          <p:cNvPr id="6"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35118"/>
            <a:ext cx="12192000" cy="5722882"/>
          </a:xfrm>
          <a:ln>
            <a:solidFill>
              <a:schemeClr val="accent1"/>
            </a:solidFill>
            <a:miter lim="800000"/>
            <a:headEnd/>
            <a:tailEnd/>
          </a:ln>
        </p:spPr>
      </p:pic>
    </p:spTree>
    <p:extLst>
      <p:ext uri="{BB962C8B-B14F-4D97-AF65-F5344CB8AC3E}">
        <p14:creationId xmlns:p14="http://schemas.microsoft.com/office/powerpoint/2010/main" val="21023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18936</TotalTime>
  <Words>1662</Words>
  <Application>Microsoft Office PowerPoint</Application>
  <PresentationFormat>Custom</PresentationFormat>
  <Paragraphs>212</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 INTRODUCTION</vt:lpstr>
      <vt:lpstr>KEY FEATURES</vt:lpstr>
      <vt:lpstr> SERVICES UNDER IAMS</vt:lpstr>
      <vt:lpstr> PROCESS FLOW</vt:lpstr>
      <vt:lpstr> SCREENSHOT HOME PAGE</vt:lpstr>
      <vt:lpstr> SCREENSHOT REGISTRATION PAGE FOR  ( CONVERSION)</vt:lpstr>
      <vt:lpstr> SCREENSHOT FOR LOG IN PAGE ( CONVERSION, MUTATION  &amp; NOC)</vt:lpstr>
      <vt:lpstr> SCREENSHOT FOR USER HOME PAGE ( CONVERSION)</vt:lpstr>
      <vt:lpstr>PowerPoint Presentation</vt:lpstr>
      <vt:lpstr>   CONVERSION APPLICATION FORM</vt:lpstr>
      <vt:lpstr> FUNCTION OF FACILITATION CENTRE</vt:lpstr>
      <vt:lpstr> FUNCTION OF FACILITATION CENTRE</vt:lpstr>
      <vt:lpstr> FACILITATION CENTRE DASHBOARD  ( CONVERSION)</vt:lpstr>
      <vt:lpstr> FACILITATION CENTRE DASHBOARD ( MUTATION)</vt:lpstr>
      <vt:lpstr> FACILITATION CENTRE DASHBOARD ( NOC)</vt:lpstr>
      <vt:lpstr> SECTION OFFICER DASHBOARD</vt:lpstr>
      <vt:lpstr> SECTION OFFICER SCRUTINY</vt:lpstr>
      <vt:lpstr> REVENUE OFFICER SCRUTINY</vt:lpstr>
      <vt:lpstr> ALO VERIFICATION PAGE</vt:lpstr>
      <vt:lpstr> DIRECTOR ESTATE VERIFICATION PAGE</vt:lpstr>
      <vt:lpstr>SECRETARY APPROVAL PAGE</vt:lpstr>
      <vt:lpstr>PowerPoint Presentation</vt:lpstr>
      <vt:lpstr> DOCUMENTS TO BE SUBMITTED ALONG WITH FREEHOLD APPLICATION</vt:lpstr>
      <vt:lpstr>PowerPoint Presentation</vt:lpstr>
      <vt:lpstr>   MUTATION APPLICATION FORM</vt:lpstr>
      <vt:lpstr> PROCEDURE FOR SUBMISSION OF  APPLICATION FOR MORTGAGE PERMISSION ( NOC)</vt:lpstr>
      <vt:lpstr>   NOC APPLICATION FORM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Pratibha Mudgal</dc:creator>
  <cp:lastModifiedBy>user</cp:lastModifiedBy>
  <cp:revision>142</cp:revision>
  <dcterms:created xsi:type="dcterms:W3CDTF">2018-02-18T19:39:47Z</dcterms:created>
  <dcterms:modified xsi:type="dcterms:W3CDTF">2026-03-18T06:48:45Z</dcterms:modified>
</cp:coreProperties>
</file>